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7" r:id="rId6"/>
    <p:sldId id="262" r:id="rId7"/>
    <p:sldId id="258" r:id="rId8"/>
    <p:sldId id="276" r:id="rId9"/>
    <p:sldId id="259" r:id="rId10"/>
    <p:sldId id="273" r:id="rId11"/>
    <p:sldId id="274" r:id="rId12"/>
    <p:sldId id="275" r:id="rId13"/>
    <p:sldId id="272" r:id="rId14"/>
    <p:sldId id="277" r:id="rId15"/>
    <p:sldId id="278" r:id="rId16"/>
    <p:sldId id="271" r:id="rId17"/>
    <p:sldId id="261" r:id="rId18"/>
    <p:sldId id="266" r:id="rId19"/>
    <p:sldId id="265" r:id="rId20"/>
    <p:sldId id="267" r:id="rId21"/>
    <p:sldId id="264" r:id="rId22"/>
    <p:sldId id="270" r:id="rId23"/>
    <p:sldId id="279" r:id="rId24"/>
    <p:sldId id="280" r:id="rId25"/>
    <p:sldId id="281" r:id="rId26"/>
    <p:sldId id="263" r:id="rId27"/>
    <p:sldId id="268" r:id="rId2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  <p:cmAuthor id="5" name="Виталий Дамаскин" initials="ВД" lastIdx="1" clrIdx="4">
    <p:extLst>
      <p:ext uri="{19B8F6BF-5375-455C-9EA6-DF929625EA0E}">
        <p15:presenceInfo xmlns:p15="http://schemas.microsoft.com/office/powerpoint/2012/main" userId="4c437dbf727609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3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24E01-5535-46B9-A9A1-A9A07E639A88}" type="doc">
      <dgm:prSet loTypeId="urn:microsoft.com/office/officeart/2017/3/layout/DropPinTimeline" loCatId="timeline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D05E1923-5021-40F7-B4EF-E582E23A699D}">
      <dgm:prSet phldr="0" custT="1"/>
      <dgm:spPr/>
      <dgm:t>
        <a:bodyPr/>
        <a:lstStyle/>
        <a:p>
          <a:pPr>
            <a:defRPr b="1"/>
          </a:pP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ГОТИКА</a:t>
          </a:r>
          <a:b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noProof="0" dirty="0">
              <a:latin typeface="Calibri" panose="020F0502020204030204" pitchFamily="34" charset="0"/>
              <a:cs typeface="Calibri" panose="020F0502020204030204" pitchFamily="34" charset="0"/>
            </a:rPr>
            <a:t>XII </a:t>
          </a: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по </a:t>
          </a:r>
          <a:r>
            <a:rPr lang="en-US" sz="2000" noProof="0" dirty="0">
              <a:latin typeface="Calibri" panose="020F0502020204030204" pitchFamily="34" charset="0"/>
              <a:cs typeface="Calibri" panose="020F0502020204030204" pitchFamily="34" charset="0"/>
            </a:rPr>
            <a:t>XVI </a:t>
          </a: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век</a:t>
          </a:r>
        </a:p>
      </dgm:t>
    </dgm:pt>
    <dgm:pt modelId="{FD6C5CD2-9CED-4BE6-89CD-A5A5CCE63B3E}" type="parTrans" cxnId="{72C4D6D9-419A-42C1-A76D-84599F65BB08}">
      <dgm:prSet/>
      <dgm:spPr/>
      <dgm:t>
        <a:bodyPr/>
        <a:lstStyle/>
        <a:p>
          <a:pPr rtl="0"/>
          <a:endParaRPr lang="ru-RU" noProof="0" dirty="0"/>
        </a:p>
      </dgm:t>
    </dgm:pt>
    <dgm:pt modelId="{F020958C-EF86-4274-85F9-318F2792F7B6}" type="sibTrans" cxnId="{72C4D6D9-419A-42C1-A76D-84599F65BB08}">
      <dgm:prSet/>
      <dgm:spPr/>
      <dgm:t>
        <a:bodyPr/>
        <a:lstStyle/>
        <a:p>
          <a:pPr rtl="0"/>
          <a:endParaRPr lang="ru-RU" noProof="0" dirty="0"/>
        </a:p>
      </dgm:t>
    </dgm:pt>
    <dgm:pt modelId="{8BAB5E6F-A65E-41DB-A296-0818B0E49F7C}">
      <dgm:prSet phldr="0" custT="1"/>
      <dgm:spPr/>
      <dgm:t>
        <a:bodyPr/>
        <a:lstStyle/>
        <a:p>
          <a:pPr>
            <a:defRPr b="1"/>
          </a:pP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КЛАССИЦИЗМ</a:t>
          </a:r>
          <a:b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noProof="0" dirty="0">
              <a:latin typeface="Calibri" panose="020F0502020204030204" pitchFamily="34" charset="0"/>
              <a:cs typeface="Calibri" panose="020F0502020204030204" pitchFamily="34" charset="0"/>
            </a:rPr>
            <a:t>XVII — </a:t>
          </a: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начало </a:t>
          </a:r>
          <a:r>
            <a:rPr lang="en-US" sz="2000" noProof="0" dirty="0">
              <a:latin typeface="Calibri" panose="020F0502020204030204" pitchFamily="34" charset="0"/>
              <a:cs typeface="Calibri" panose="020F0502020204030204" pitchFamily="34" charset="0"/>
            </a:rPr>
            <a:t>XIX </a:t>
          </a: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века</a:t>
          </a:r>
        </a:p>
      </dgm:t>
    </dgm:pt>
    <dgm:pt modelId="{886842C6-3EFC-4BE7-B417-415595758830}" type="parTrans" cxnId="{66B49C6C-FAFD-47B4-BF22-05A295C23D4E}">
      <dgm:prSet/>
      <dgm:spPr/>
      <dgm:t>
        <a:bodyPr/>
        <a:lstStyle/>
        <a:p>
          <a:pPr rtl="0"/>
          <a:endParaRPr lang="ru-RU" noProof="0" dirty="0"/>
        </a:p>
      </dgm:t>
    </dgm:pt>
    <dgm:pt modelId="{B407F4C3-8FC9-4E91-A0EC-6B33713CC9A5}" type="sibTrans" cxnId="{66B49C6C-FAFD-47B4-BF22-05A295C23D4E}">
      <dgm:prSet/>
      <dgm:spPr/>
      <dgm:t>
        <a:bodyPr/>
        <a:lstStyle/>
        <a:p>
          <a:pPr rtl="0"/>
          <a:endParaRPr lang="ru-RU" noProof="0" dirty="0"/>
        </a:p>
      </dgm:t>
    </dgm:pt>
    <dgm:pt modelId="{8B9AF88A-E1F7-4D3A-905F-87228D6A8655}">
      <dgm:prSet phldr="0" custT="1"/>
      <dgm:spPr/>
      <dgm:t>
        <a:bodyPr/>
        <a:lstStyle/>
        <a:p>
          <a:pPr>
            <a:defRPr b="1"/>
          </a:pP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МОДЕРН</a:t>
          </a:r>
          <a:b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1890 — 1910-е годы</a:t>
          </a:r>
        </a:p>
      </dgm:t>
    </dgm:pt>
    <dgm:pt modelId="{933A8FED-7B84-4ED0-B6AA-2EE26A89B8EA}" type="parTrans" cxnId="{E1474FF3-8E3C-4B30-985C-CE88BA0FE324}">
      <dgm:prSet/>
      <dgm:spPr/>
      <dgm:t>
        <a:bodyPr/>
        <a:lstStyle/>
        <a:p>
          <a:pPr rtl="0"/>
          <a:endParaRPr lang="ru-RU" noProof="0" dirty="0"/>
        </a:p>
      </dgm:t>
    </dgm:pt>
    <dgm:pt modelId="{F11DD6EC-352C-4A0E-84AA-FEBE2F06BCF9}" type="sibTrans" cxnId="{E1474FF3-8E3C-4B30-985C-CE88BA0FE324}">
      <dgm:prSet/>
      <dgm:spPr/>
      <dgm:t>
        <a:bodyPr/>
        <a:lstStyle/>
        <a:p>
          <a:pPr rtl="0"/>
          <a:endParaRPr lang="ru-RU" noProof="0" dirty="0"/>
        </a:p>
      </dgm:t>
    </dgm:pt>
    <dgm:pt modelId="{FA8F44BD-C8C7-462C-9756-1EC498E86842}">
      <dgm:prSet phldr="0" custT="1"/>
      <dgm:spPr/>
      <dgm:t>
        <a:bodyPr/>
        <a:lstStyle/>
        <a:p>
          <a:pPr>
            <a:defRPr b="1"/>
          </a:pP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БАРОККО</a:t>
          </a:r>
          <a:b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noProof="0" dirty="0">
              <a:latin typeface="Calibri" panose="020F0502020204030204" pitchFamily="34" charset="0"/>
              <a:cs typeface="Calibri" panose="020F0502020204030204" pitchFamily="34" charset="0"/>
            </a:rPr>
            <a:t>XVII–XVIII </a:t>
          </a: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века</a:t>
          </a:r>
          <a:b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(1625-1750)</a:t>
          </a:r>
        </a:p>
      </dgm:t>
    </dgm:pt>
    <dgm:pt modelId="{8C8A9736-03DA-4B1C-A590-10B4AD89452B}" type="sibTrans" cxnId="{0D51BD2E-4619-469B-B233-EBAC3D4D0BA6}">
      <dgm:prSet/>
      <dgm:spPr/>
      <dgm:t>
        <a:bodyPr/>
        <a:lstStyle/>
        <a:p>
          <a:pPr rtl="0"/>
          <a:endParaRPr lang="ru-RU" noProof="0" dirty="0"/>
        </a:p>
      </dgm:t>
    </dgm:pt>
    <dgm:pt modelId="{F47063EE-4B58-4EDE-A4F2-A4BD81B82F21}" type="parTrans" cxnId="{0D51BD2E-4619-469B-B233-EBAC3D4D0BA6}">
      <dgm:prSet/>
      <dgm:spPr/>
      <dgm:t>
        <a:bodyPr/>
        <a:lstStyle/>
        <a:p>
          <a:pPr rtl="0"/>
          <a:endParaRPr lang="ru-RU" noProof="0" dirty="0"/>
        </a:p>
      </dgm:t>
    </dgm:pt>
    <dgm:pt modelId="{58FF46FB-368D-4E9C-A650-0513B8879DA8}">
      <dgm:prSet phldr="0" custT="1"/>
      <dgm:spPr/>
      <dgm:t>
        <a:bodyPr/>
        <a:lstStyle/>
        <a:p>
          <a:pPr>
            <a:defRPr b="1"/>
          </a:pP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АНТИЧНОСТЬ</a:t>
          </a:r>
          <a:b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2000" noProof="0" dirty="0">
              <a:latin typeface="Calibri" panose="020F0502020204030204" pitchFamily="34" charset="0"/>
              <a:cs typeface="Calibri" panose="020F0502020204030204" pitchFamily="34" charset="0"/>
            </a:rPr>
            <a:t>600-</a:t>
          </a:r>
          <a:r>
            <a:rPr lang="ru-RU" sz="2000" dirty="0">
              <a:latin typeface="Calibri" panose="020F0502020204030204" pitchFamily="34" charset="0"/>
              <a:cs typeface="Calibri" panose="020F0502020204030204" pitchFamily="34" charset="0"/>
            </a:rPr>
            <a:t>900 года до н. э. </a:t>
          </a:r>
          <a:br>
            <a:rPr lang="ru-RU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2000" dirty="0">
              <a:latin typeface="Calibri" panose="020F0502020204030204" pitchFamily="34" charset="0"/>
              <a:cs typeface="Calibri" panose="020F0502020204030204" pitchFamily="34" charset="0"/>
            </a:rPr>
            <a:t>до I века н. э.</a:t>
          </a:r>
          <a:br>
            <a:rPr lang="ru-RU" sz="20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ru-RU" sz="200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ru-RU" sz="20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A40740-0682-470C-AD5A-CFF53CD12BD2}" type="sibTrans" cxnId="{C5645B39-CB65-4A0A-B369-E455C3B827C3}">
      <dgm:prSet/>
      <dgm:spPr/>
      <dgm:t>
        <a:bodyPr/>
        <a:lstStyle/>
        <a:p>
          <a:pPr rtl="0"/>
          <a:endParaRPr lang="ru-RU" noProof="0" dirty="0"/>
        </a:p>
      </dgm:t>
    </dgm:pt>
    <dgm:pt modelId="{11DFA284-5E99-474D-BF05-364A45269DC7}" type="parTrans" cxnId="{C5645B39-CB65-4A0A-B369-E455C3B827C3}">
      <dgm:prSet/>
      <dgm:spPr/>
      <dgm:t>
        <a:bodyPr/>
        <a:lstStyle/>
        <a:p>
          <a:pPr rtl="0"/>
          <a:endParaRPr lang="ru-RU" noProof="0" dirty="0"/>
        </a:p>
      </dgm:t>
    </dgm:pt>
    <dgm:pt modelId="{6E9F3C9B-13CA-43A8-8836-0B2B41D07DEF}" type="pres">
      <dgm:prSet presAssocID="{05A24E01-5535-46B9-A9A1-A9A07E639A88}" presName="root" presStyleCnt="0">
        <dgm:presLayoutVars>
          <dgm:chMax/>
          <dgm:chPref/>
          <dgm:animLvl val="lvl"/>
        </dgm:presLayoutVars>
      </dgm:prSet>
      <dgm:spPr/>
    </dgm:pt>
    <dgm:pt modelId="{E8AACCBB-6709-4071-B389-3BB226B3A586}" type="pres">
      <dgm:prSet presAssocID="{05A24E01-5535-46B9-A9A1-A9A07E639A88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E6F74CED-5217-4282-85F1-1C12DC84731C}" type="pres">
      <dgm:prSet presAssocID="{05A24E01-5535-46B9-A9A1-A9A07E639A88}" presName="nodes" presStyleCnt="0">
        <dgm:presLayoutVars>
          <dgm:chMax/>
          <dgm:chPref/>
          <dgm:animLvl val="lvl"/>
        </dgm:presLayoutVars>
      </dgm:prSet>
      <dgm:spPr/>
    </dgm:pt>
    <dgm:pt modelId="{AC377099-4DAE-451C-ADE9-98036E2679B5}" type="pres">
      <dgm:prSet presAssocID="{58FF46FB-368D-4E9C-A650-0513B8879DA8}" presName="composite" presStyleCnt="0"/>
      <dgm:spPr/>
    </dgm:pt>
    <dgm:pt modelId="{B6C94ECD-6415-4250-B4AD-F67BF5BECFB8}" type="pres">
      <dgm:prSet presAssocID="{58FF46FB-368D-4E9C-A650-0513B8879DA8}" presName="ConnectorPoint" presStyleLbl="lnNode1" presStyleIdx="0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E99BB09-1B86-4308-A570-3981E6DD3A06}" type="pres">
      <dgm:prSet presAssocID="{58FF46FB-368D-4E9C-A650-0513B8879DA8}" presName="DropPinPlaceHolder" presStyleCnt="0"/>
      <dgm:spPr/>
    </dgm:pt>
    <dgm:pt modelId="{0ED6E8D6-BD44-4400-BC14-1BC75CB979A3}" type="pres">
      <dgm:prSet presAssocID="{58FF46FB-368D-4E9C-A650-0513B8879DA8}" presName="DropPin" presStyleLbl="alignNode1" presStyleIdx="0" presStyleCnt="5"/>
      <dgm:spPr/>
    </dgm:pt>
    <dgm:pt modelId="{5B7FC7CF-F58D-48D5-8BCC-38D6EE87890B}" type="pres">
      <dgm:prSet presAssocID="{58FF46FB-368D-4E9C-A650-0513B8879DA8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2143A46-815A-49BF-9455-C0385022444F}" type="pres">
      <dgm:prSet presAssocID="{58FF46FB-368D-4E9C-A650-0513B8879DA8}" presName="L2TextContainer" presStyleLbl="revTx" presStyleIdx="0" presStyleCnt="10">
        <dgm:presLayoutVars>
          <dgm:bulletEnabled val="1"/>
        </dgm:presLayoutVars>
      </dgm:prSet>
      <dgm:spPr/>
    </dgm:pt>
    <dgm:pt modelId="{8E3FB235-DF38-476B-9A0E-B1E583D50944}" type="pres">
      <dgm:prSet presAssocID="{58FF46FB-368D-4E9C-A650-0513B8879DA8}" presName="L1TextContainer" presStyleLbl="revTx" presStyleIdx="1" presStyleCnt="10" custLinFactNeighborX="4257" custLinFactNeighborY="66540">
        <dgm:presLayoutVars>
          <dgm:chMax val="1"/>
          <dgm:chPref val="1"/>
          <dgm:bulletEnabled val="1"/>
        </dgm:presLayoutVars>
      </dgm:prSet>
      <dgm:spPr/>
    </dgm:pt>
    <dgm:pt modelId="{9AA05CE5-209F-4AD9-BE2C-2A69F76DA8F4}" type="pres">
      <dgm:prSet presAssocID="{58FF46FB-368D-4E9C-A650-0513B8879DA8}" presName="ConnectLine" presStyleLbl="sibTrans1D1" presStyleIdx="0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7350C28-DA10-4F3B-9FA2-0FE7C12A4ABE}" type="pres">
      <dgm:prSet presAssocID="{58FF46FB-368D-4E9C-A650-0513B8879DA8}" presName="EmptyPlaceHolder" presStyleCnt="0"/>
      <dgm:spPr/>
    </dgm:pt>
    <dgm:pt modelId="{6DA7B85E-9DC6-4F3B-A2BF-09CDEEDB43BC}" type="pres">
      <dgm:prSet presAssocID="{CFA40740-0682-470C-AD5A-CFF53CD12BD2}" presName="spaceBetweenRectangles" presStyleCnt="0"/>
      <dgm:spPr/>
    </dgm:pt>
    <dgm:pt modelId="{CF519A69-9940-494F-8406-D0D876E3CD26}" type="pres">
      <dgm:prSet presAssocID="{D05E1923-5021-40F7-B4EF-E582E23A699D}" presName="composite" presStyleCnt="0"/>
      <dgm:spPr/>
    </dgm:pt>
    <dgm:pt modelId="{714429FF-AAA3-4358-8C5F-1A7F29AA2B7B}" type="pres">
      <dgm:prSet presAssocID="{D05E1923-5021-40F7-B4EF-E582E23A699D}" presName="ConnectorPoint" presStyleLbl="lnNode1" presStyleIdx="1" presStyleCnt="5"/>
      <dgm:spPr>
        <a:solidFill>
          <a:schemeClr val="accent2">
            <a:hueOff val="-73877"/>
            <a:satOff val="-427"/>
            <a:lumOff val="465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B8B1E8E-162B-4E3E-9E31-BA5CFBD3ED9D}" type="pres">
      <dgm:prSet presAssocID="{D05E1923-5021-40F7-B4EF-E582E23A699D}" presName="DropPinPlaceHolder" presStyleCnt="0"/>
      <dgm:spPr/>
    </dgm:pt>
    <dgm:pt modelId="{358CAA11-0A87-4861-8B4E-913B1EAD1334}" type="pres">
      <dgm:prSet presAssocID="{D05E1923-5021-40F7-B4EF-E582E23A699D}" presName="DropPin" presStyleLbl="alignNode1" presStyleIdx="1" presStyleCnt="5"/>
      <dgm:spPr/>
    </dgm:pt>
    <dgm:pt modelId="{B1A1A837-F261-404B-A808-B2F4154CE8A2}" type="pres">
      <dgm:prSet presAssocID="{D05E1923-5021-40F7-B4EF-E582E23A699D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5F3F650-2E42-488A-AD4F-C4BD47D19A84}" type="pres">
      <dgm:prSet presAssocID="{D05E1923-5021-40F7-B4EF-E582E23A699D}" presName="L2TextContainer" presStyleLbl="revTx" presStyleIdx="2" presStyleCnt="10">
        <dgm:presLayoutVars>
          <dgm:bulletEnabled val="1"/>
        </dgm:presLayoutVars>
      </dgm:prSet>
      <dgm:spPr/>
    </dgm:pt>
    <dgm:pt modelId="{223C5207-4FA2-4A6C-8F43-20BD55767C99}" type="pres">
      <dgm:prSet presAssocID="{D05E1923-5021-40F7-B4EF-E582E23A699D}" presName="L1TextContainer" presStyleLbl="revTx" presStyleIdx="3" presStyleCnt="10" custLinFactNeighborX="4036">
        <dgm:presLayoutVars>
          <dgm:chMax val="1"/>
          <dgm:chPref val="1"/>
          <dgm:bulletEnabled val="1"/>
        </dgm:presLayoutVars>
      </dgm:prSet>
      <dgm:spPr/>
    </dgm:pt>
    <dgm:pt modelId="{4FE5EB5D-4CEF-4D0D-9394-0534E61844BE}" type="pres">
      <dgm:prSet presAssocID="{D05E1923-5021-40F7-B4EF-E582E23A699D}" presName="ConnectLine" presStyleLbl="sibTrans1D1" presStyleIdx="1" presStyleCnt="5"/>
      <dgm:spPr>
        <a:noFill/>
        <a:ln w="12700" cap="flat" cmpd="sng" algn="ctr">
          <a:solidFill>
            <a:schemeClr val="accent2">
              <a:hueOff val="-73877"/>
              <a:satOff val="-427"/>
              <a:lumOff val="4657"/>
              <a:alphaOff val="0"/>
            </a:schemeClr>
          </a:solidFill>
          <a:prstDash val="dash"/>
          <a:miter lim="800000"/>
        </a:ln>
        <a:effectLst/>
      </dgm:spPr>
    </dgm:pt>
    <dgm:pt modelId="{EC869059-0AEC-4D98-8C46-CB603A342C72}" type="pres">
      <dgm:prSet presAssocID="{D05E1923-5021-40F7-B4EF-E582E23A699D}" presName="EmptyPlaceHolder" presStyleCnt="0"/>
      <dgm:spPr/>
    </dgm:pt>
    <dgm:pt modelId="{408BA715-9739-461D-BFDE-88EDAE355E60}" type="pres">
      <dgm:prSet presAssocID="{F020958C-EF86-4274-85F9-318F2792F7B6}" presName="spaceBetweenRectangles" presStyleCnt="0"/>
      <dgm:spPr/>
    </dgm:pt>
    <dgm:pt modelId="{D512C7F9-87A6-4BA9-AFAC-03FF1578D945}" type="pres">
      <dgm:prSet presAssocID="{FA8F44BD-C8C7-462C-9756-1EC498E86842}" presName="composite" presStyleCnt="0"/>
      <dgm:spPr/>
    </dgm:pt>
    <dgm:pt modelId="{152AD014-AFD0-4700-A468-4D562874339A}" type="pres">
      <dgm:prSet presAssocID="{FA8F44BD-C8C7-462C-9756-1EC498E86842}" presName="ConnectorPoint" presStyleLbl="lnNode1" presStyleIdx="2" presStyleCnt="5"/>
      <dgm:spPr>
        <a:solidFill>
          <a:schemeClr val="accent2">
            <a:hueOff val="-147753"/>
            <a:satOff val="-855"/>
            <a:lumOff val="9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CE2C4D8-4380-442D-A6C2-0B468BF3C74C}" type="pres">
      <dgm:prSet presAssocID="{FA8F44BD-C8C7-462C-9756-1EC498E86842}" presName="DropPinPlaceHolder" presStyleCnt="0"/>
      <dgm:spPr/>
    </dgm:pt>
    <dgm:pt modelId="{72C82E90-F103-439C-8371-CFFB0927B9DE}" type="pres">
      <dgm:prSet presAssocID="{FA8F44BD-C8C7-462C-9756-1EC498E86842}" presName="DropPin" presStyleLbl="alignNode1" presStyleIdx="2" presStyleCnt="5"/>
      <dgm:spPr/>
    </dgm:pt>
    <dgm:pt modelId="{5D519322-C1DD-47AE-92C0-13575134BC76}" type="pres">
      <dgm:prSet presAssocID="{FA8F44BD-C8C7-462C-9756-1EC498E86842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6DDA0FE-83E2-423C-9F13-58A61EB68487}" type="pres">
      <dgm:prSet presAssocID="{FA8F44BD-C8C7-462C-9756-1EC498E86842}" presName="L2TextContainer" presStyleLbl="revTx" presStyleIdx="4" presStyleCnt="10">
        <dgm:presLayoutVars>
          <dgm:bulletEnabled val="1"/>
        </dgm:presLayoutVars>
      </dgm:prSet>
      <dgm:spPr/>
    </dgm:pt>
    <dgm:pt modelId="{2D6C7916-1130-46A8-833B-A6278CBD2192}" type="pres">
      <dgm:prSet presAssocID="{FA8F44BD-C8C7-462C-9756-1EC498E86842}" presName="L1TextContainer" presStyleLbl="revTx" presStyleIdx="5" presStyleCnt="10" custLinFactNeighborX="3654" custLinFactNeighborY="7604">
        <dgm:presLayoutVars>
          <dgm:chMax val="1"/>
          <dgm:chPref val="1"/>
          <dgm:bulletEnabled val="1"/>
        </dgm:presLayoutVars>
      </dgm:prSet>
      <dgm:spPr/>
    </dgm:pt>
    <dgm:pt modelId="{4D953791-5C2F-4A75-A8F4-6ED7EAB5E015}" type="pres">
      <dgm:prSet presAssocID="{FA8F44BD-C8C7-462C-9756-1EC498E86842}" presName="ConnectLine" presStyleLbl="sibTrans1D1" presStyleIdx="2" presStyleCnt="5"/>
      <dgm:spPr>
        <a:noFill/>
        <a:ln w="12700" cap="flat" cmpd="sng" algn="ctr">
          <a:solidFill>
            <a:schemeClr val="accent2">
              <a:hueOff val="-147753"/>
              <a:satOff val="-855"/>
              <a:lumOff val="9314"/>
              <a:alphaOff val="0"/>
            </a:schemeClr>
          </a:solidFill>
          <a:prstDash val="dash"/>
          <a:miter lim="800000"/>
        </a:ln>
        <a:effectLst/>
      </dgm:spPr>
    </dgm:pt>
    <dgm:pt modelId="{22A72E40-4DCC-4F48-AADD-29738FD37A2C}" type="pres">
      <dgm:prSet presAssocID="{FA8F44BD-C8C7-462C-9756-1EC498E86842}" presName="EmptyPlaceHolder" presStyleCnt="0"/>
      <dgm:spPr/>
    </dgm:pt>
    <dgm:pt modelId="{E168BB9F-20D9-474F-9E39-4872B40634C6}" type="pres">
      <dgm:prSet presAssocID="{8C8A9736-03DA-4B1C-A590-10B4AD89452B}" presName="spaceBetweenRectangles" presStyleCnt="0"/>
      <dgm:spPr/>
    </dgm:pt>
    <dgm:pt modelId="{A62622B1-7EF4-49B6-9AC7-B54F0E2A0C74}" type="pres">
      <dgm:prSet presAssocID="{8BAB5E6F-A65E-41DB-A296-0818B0E49F7C}" presName="composite" presStyleCnt="0"/>
      <dgm:spPr/>
    </dgm:pt>
    <dgm:pt modelId="{14282312-87CB-41BB-A02D-C594BBEF33C7}" type="pres">
      <dgm:prSet presAssocID="{8BAB5E6F-A65E-41DB-A296-0818B0E49F7C}" presName="ConnectorPoint" presStyleLbl="lnNode1" presStyleIdx="3" presStyleCnt="5"/>
      <dgm:spPr>
        <a:solidFill>
          <a:schemeClr val="accent2">
            <a:hueOff val="-221630"/>
            <a:satOff val="-1282"/>
            <a:lumOff val="139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554C1A5-AF8E-41FC-A779-25BD6B11F91F}" type="pres">
      <dgm:prSet presAssocID="{8BAB5E6F-A65E-41DB-A296-0818B0E49F7C}" presName="DropPinPlaceHolder" presStyleCnt="0"/>
      <dgm:spPr/>
    </dgm:pt>
    <dgm:pt modelId="{17331DD9-74CF-4A3A-86BA-F4B9DBEAB944}" type="pres">
      <dgm:prSet presAssocID="{8BAB5E6F-A65E-41DB-A296-0818B0E49F7C}" presName="DropPin" presStyleLbl="alignNode1" presStyleIdx="3" presStyleCnt="5"/>
      <dgm:spPr/>
    </dgm:pt>
    <dgm:pt modelId="{515AAB83-BD07-4B9E-9A3B-858C0B126F9C}" type="pres">
      <dgm:prSet presAssocID="{8BAB5E6F-A65E-41DB-A296-0818B0E49F7C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8CB2D5A-F46A-4E0E-9575-15F31D04AAC6}" type="pres">
      <dgm:prSet presAssocID="{8BAB5E6F-A65E-41DB-A296-0818B0E49F7C}" presName="L2TextContainer" presStyleLbl="revTx" presStyleIdx="6" presStyleCnt="10">
        <dgm:presLayoutVars>
          <dgm:bulletEnabled val="1"/>
        </dgm:presLayoutVars>
      </dgm:prSet>
      <dgm:spPr/>
    </dgm:pt>
    <dgm:pt modelId="{7C1E6B4A-59F7-4018-A403-E1CCAEE78BA1}" type="pres">
      <dgm:prSet presAssocID="{8BAB5E6F-A65E-41DB-A296-0818B0E49F7C}" presName="L1TextContainer" presStyleLbl="revTx" presStyleIdx="7" presStyleCnt="10" custScaleX="158127" custLinFactNeighborX="36658" custLinFactNeighborY="3802">
        <dgm:presLayoutVars>
          <dgm:chMax val="1"/>
          <dgm:chPref val="1"/>
          <dgm:bulletEnabled val="1"/>
        </dgm:presLayoutVars>
      </dgm:prSet>
      <dgm:spPr/>
    </dgm:pt>
    <dgm:pt modelId="{A03C5372-D306-43AC-B406-6F8183849431}" type="pres">
      <dgm:prSet presAssocID="{8BAB5E6F-A65E-41DB-A296-0818B0E49F7C}" presName="ConnectLine" presStyleLbl="sibTrans1D1" presStyleIdx="3" presStyleCnt="5"/>
      <dgm:spPr>
        <a:noFill/>
        <a:ln w="12700" cap="flat" cmpd="sng" algn="ctr">
          <a:solidFill>
            <a:schemeClr val="accent2">
              <a:hueOff val="-221630"/>
              <a:satOff val="-1282"/>
              <a:lumOff val="13971"/>
              <a:alphaOff val="0"/>
            </a:schemeClr>
          </a:solidFill>
          <a:prstDash val="dash"/>
          <a:miter lim="800000"/>
        </a:ln>
        <a:effectLst/>
      </dgm:spPr>
    </dgm:pt>
    <dgm:pt modelId="{90926F0B-05E0-48AF-9C69-5C494731F877}" type="pres">
      <dgm:prSet presAssocID="{8BAB5E6F-A65E-41DB-A296-0818B0E49F7C}" presName="EmptyPlaceHolder" presStyleCnt="0"/>
      <dgm:spPr/>
    </dgm:pt>
    <dgm:pt modelId="{9EA695E3-93D5-405B-8AF6-0B8537A964FD}" type="pres">
      <dgm:prSet presAssocID="{B407F4C3-8FC9-4E91-A0EC-6B33713CC9A5}" presName="spaceBetweenRectangles" presStyleCnt="0"/>
      <dgm:spPr/>
    </dgm:pt>
    <dgm:pt modelId="{05956D37-804F-419D-9E8C-30D41D06DC3E}" type="pres">
      <dgm:prSet presAssocID="{8B9AF88A-E1F7-4D3A-905F-87228D6A8655}" presName="composite" presStyleCnt="0"/>
      <dgm:spPr/>
    </dgm:pt>
    <dgm:pt modelId="{58B7B786-A0AD-4662-8D54-C5C572D2C32C}" type="pres">
      <dgm:prSet presAssocID="{8B9AF88A-E1F7-4D3A-905F-87228D6A8655}" presName="ConnectorPoint" presStyleLbl="lnNode1" presStyleIdx="4" presStyleCnt="5"/>
      <dgm:spPr>
        <a:solidFill>
          <a:schemeClr val="accent2">
            <a:hueOff val="-295507"/>
            <a:satOff val="-1709"/>
            <a:lumOff val="1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4704426-333D-4092-A035-BBC55DB8579D}" type="pres">
      <dgm:prSet presAssocID="{8B9AF88A-E1F7-4D3A-905F-87228D6A8655}" presName="DropPinPlaceHolder" presStyleCnt="0"/>
      <dgm:spPr/>
    </dgm:pt>
    <dgm:pt modelId="{A55439AF-6893-479D-8B57-31FBC13C553F}" type="pres">
      <dgm:prSet presAssocID="{8B9AF88A-E1F7-4D3A-905F-87228D6A8655}" presName="DropPin" presStyleLbl="alignNode1" presStyleIdx="4" presStyleCnt="5"/>
      <dgm:spPr/>
    </dgm:pt>
    <dgm:pt modelId="{A22B1C16-7FF0-4DBE-B32E-E43FEB1E2EAC}" type="pres">
      <dgm:prSet presAssocID="{8B9AF88A-E1F7-4D3A-905F-87228D6A8655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B55AA6D-649D-4145-93EB-08B866A4D4E5}" type="pres">
      <dgm:prSet presAssocID="{8B9AF88A-E1F7-4D3A-905F-87228D6A8655}" presName="L2TextContainer" presStyleLbl="revTx" presStyleIdx="8" presStyleCnt="10">
        <dgm:presLayoutVars>
          <dgm:bulletEnabled val="1"/>
        </dgm:presLayoutVars>
      </dgm:prSet>
      <dgm:spPr/>
    </dgm:pt>
    <dgm:pt modelId="{3FA5D5AE-9CAE-4D19-9765-BCEE62095312}" type="pres">
      <dgm:prSet presAssocID="{8B9AF88A-E1F7-4D3A-905F-87228D6A8655}" presName="L1TextContainer" presStyleLbl="revTx" presStyleIdx="9" presStyleCnt="10" custLinFactNeighborX="2870" custLinFactNeighborY="-19011">
        <dgm:presLayoutVars>
          <dgm:chMax val="1"/>
          <dgm:chPref val="1"/>
          <dgm:bulletEnabled val="1"/>
        </dgm:presLayoutVars>
      </dgm:prSet>
      <dgm:spPr/>
    </dgm:pt>
    <dgm:pt modelId="{FE6CA7EB-68EC-4E76-9051-08C4CF370101}" type="pres">
      <dgm:prSet presAssocID="{8B9AF88A-E1F7-4D3A-905F-87228D6A8655}" presName="ConnectLine" presStyleLbl="sibTrans1D1" presStyleIdx="4" presStyleCnt="5"/>
      <dgm:spPr>
        <a:noFill/>
        <a:ln w="12700" cap="flat" cmpd="sng" algn="ctr">
          <a:solidFill>
            <a:schemeClr val="accent2">
              <a:hueOff val="-295507"/>
              <a:satOff val="-1709"/>
              <a:lumOff val="18628"/>
              <a:alphaOff val="0"/>
            </a:schemeClr>
          </a:solidFill>
          <a:prstDash val="dash"/>
          <a:miter lim="800000"/>
        </a:ln>
        <a:effectLst/>
      </dgm:spPr>
    </dgm:pt>
    <dgm:pt modelId="{070CED43-982E-487C-9CC2-CFAEABD4D2D8}" type="pres">
      <dgm:prSet presAssocID="{8B9AF88A-E1F7-4D3A-905F-87228D6A8655}" presName="EmptyPlaceHolder" presStyleCnt="0"/>
      <dgm:spPr/>
    </dgm:pt>
  </dgm:ptLst>
  <dgm:cxnLst>
    <dgm:cxn modelId="{C3A1C60D-63BB-4E34-AD47-96AABDB6084E}" type="presOf" srcId="{D05E1923-5021-40F7-B4EF-E582E23A699D}" destId="{223C5207-4FA2-4A6C-8F43-20BD55767C99}" srcOrd="0" destOrd="0" presId="urn:microsoft.com/office/officeart/2017/3/layout/DropPinTimeline"/>
    <dgm:cxn modelId="{5F3B0F1C-AD09-448C-A081-46D11DC987C6}" type="presOf" srcId="{8B9AF88A-E1F7-4D3A-905F-87228D6A8655}" destId="{3FA5D5AE-9CAE-4D19-9765-BCEE62095312}" srcOrd="0" destOrd="0" presId="urn:microsoft.com/office/officeart/2017/3/layout/DropPinTimeline"/>
    <dgm:cxn modelId="{E0E45028-839A-4135-AA56-517D3BAA0708}" type="presOf" srcId="{8BAB5E6F-A65E-41DB-A296-0818B0E49F7C}" destId="{7C1E6B4A-59F7-4018-A403-E1CCAEE78BA1}" srcOrd="0" destOrd="0" presId="urn:microsoft.com/office/officeart/2017/3/layout/DropPinTimeline"/>
    <dgm:cxn modelId="{0D51BD2E-4619-469B-B233-EBAC3D4D0BA6}" srcId="{05A24E01-5535-46B9-A9A1-A9A07E639A88}" destId="{FA8F44BD-C8C7-462C-9756-1EC498E86842}" srcOrd="2" destOrd="0" parTransId="{F47063EE-4B58-4EDE-A4F2-A4BD81B82F21}" sibTransId="{8C8A9736-03DA-4B1C-A590-10B4AD89452B}"/>
    <dgm:cxn modelId="{C5645B39-CB65-4A0A-B369-E455C3B827C3}" srcId="{05A24E01-5535-46B9-A9A1-A9A07E639A88}" destId="{58FF46FB-368D-4E9C-A650-0513B8879DA8}" srcOrd="0" destOrd="0" parTransId="{11DFA284-5E99-474D-BF05-364A45269DC7}" sibTransId="{CFA40740-0682-470C-AD5A-CFF53CD12BD2}"/>
    <dgm:cxn modelId="{7DDF5444-F976-4F04-88A9-CF8B15238792}" type="presOf" srcId="{58FF46FB-368D-4E9C-A650-0513B8879DA8}" destId="{8E3FB235-DF38-476B-9A0E-B1E583D50944}" srcOrd="0" destOrd="0" presId="urn:microsoft.com/office/officeart/2017/3/layout/DropPinTimeline"/>
    <dgm:cxn modelId="{1690634A-EBA7-4881-9E5F-0C82421D4CDF}" type="presOf" srcId="{FA8F44BD-C8C7-462C-9756-1EC498E86842}" destId="{2D6C7916-1130-46A8-833B-A6278CBD2192}" srcOrd="0" destOrd="0" presId="urn:microsoft.com/office/officeart/2017/3/layout/DropPinTimeline"/>
    <dgm:cxn modelId="{66B49C6C-FAFD-47B4-BF22-05A295C23D4E}" srcId="{05A24E01-5535-46B9-A9A1-A9A07E639A88}" destId="{8BAB5E6F-A65E-41DB-A296-0818B0E49F7C}" srcOrd="3" destOrd="0" parTransId="{886842C6-3EFC-4BE7-B417-415595758830}" sibTransId="{B407F4C3-8FC9-4E91-A0EC-6B33713CC9A5}"/>
    <dgm:cxn modelId="{72C4D6D9-419A-42C1-A76D-84599F65BB08}" srcId="{05A24E01-5535-46B9-A9A1-A9A07E639A88}" destId="{D05E1923-5021-40F7-B4EF-E582E23A699D}" srcOrd="1" destOrd="0" parTransId="{FD6C5CD2-9CED-4BE6-89CD-A5A5CCE63B3E}" sibTransId="{F020958C-EF86-4274-85F9-318F2792F7B6}"/>
    <dgm:cxn modelId="{FE7849EA-5B37-43C8-B217-CD4E30A8E545}" type="presOf" srcId="{05A24E01-5535-46B9-A9A1-A9A07E639A88}" destId="{6E9F3C9B-13CA-43A8-8836-0B2B41D07DEF}" srcOrd="0" destOrd="0" presId="urn:microsoft.com/office/officeart/2017/3/layout/DropPinTimeline"/>
    <dgm:cxn modelId="{E1474FF3-8E3C-4B30-985C-CE88BA0FE324}" srcId="{05A24E01-5535-46B9-A9A1-A9A07E639A88}" destId="{8B9AF88A-E1F7-4D3A-905F-87228D6A8655}" srcOrd="4" destOrd="0" parTransId="{933A8FED-7B84-4ED0-B6AA-2EE26A89B8EA}" sibTransId="{F11DD6EC-352C-4A0E-84AA-FEBE2F06BCF9}"/>
    <dgm:cxn modelId="{2FED2A5E-98EB-4859-AB3F-062F22EEC890}" type="presParOf" srcId="{6E9F3C9B-13CA-43A8-8836-0B2B41D07DEF}" destId="{E8AACCBB-6709-4071-B389-3BB226B3A586}" srcOrd="0" destOrd="0" presId="urn:microsoft.com/office/officeart/2017/3/layout/DropPinTimeline"/>
    <dgm:cxn modelId="{6DE443D7-8EE2-4FBC-842D-B6B9C44204D0}" type="presParOf" srcId="{6E9F3C9B-13CA-43A8-8836-0B2B41D07DEF}" destId="{E6F74CED-5217-4282-85F1-1C12DC84731C}" srcOrd="1" destOrd="0" presId="urn:microsoft.com/office/officeart/2017/3/layout/DropPinTimeline"/>
    <dgm:cxn modelId="{C773189E-DF31-4C58-A290-F5DFD7DCF8B1}" type="presParOf" srcId="{E6F74CED-5217-4282-85F1-1C12DC84731C}" destId="{AC377099-4DAE-451C-ADE9-98036E2679B5}" srcOrd="0" destOrd="0" presId="urn:microsoft.com/office/officeart/2017/3/layout/DropPinTimeline"/>
    <dgm:cxn modelId="{04D71AD3-A9B8-46E1-AB82-BB594FCE110E}" type="presParOf" srcId="{AC377099-4DAE-451C-ADE9-98036E2679B5}" destId="{B6C94ECD-6415-4250-B4AD-F67BF5BECFB8}" srcOrd="0" destOrd="0" presId="urn:microsoft.com/office/officeart/2017/3/layout/DropPinTimeline"/>
    <dgm:cxn modelId="{4D9D677D-9448-43AF-978B-5C7E7661F4F9}" type="presParOf" srcId="{AC377099-4DAE-451C-ADE9-98036E2679B5}" destId="{0E99BB09-1B86-4308-A570-3981E6DD3A06}" srcOrd="1" destOrd="0" presId="urn:microsoft.com/office/officeart/2017/3/layout/DropPinTimeline"/>
    <dgm:cxn modelId="{C213A57E-D4AE-4C05-AA12-FE8CC1989639}" type="presParOf" srcId="{0E99BB09-1B86-4308-A570-3981E6DD3A06}" destId="{0ED6E8D6-BD44-4400-BC14-1BC75CB979A3}" srcOrd="0" destOrd="0" presId="urn:microsoft.com/office/officeart/2017/3/layout/DropPinTimeline"/>
    <dgm:cxn modelId="{927F0821-BB24-4368-A4D4-046EB89F39DD}" type="presParOf" srcId="{0E99BB09-1B86-4308-A570-3981E6DD3A06}" destId="{5B7FC7CF-F58D-48D5-8BCC-38D6EE87890B}" srcOrd="1" destOrd="0" presId="urn:microsoft.com/office/officeart/2017/3/layout/DropPinTimeline"/>
    <dgm:cxn modelId="{F517DE46-1EA2-46F3-8833-EE234EEF5B09}" type="presParOf" srcId="{AC377099-4DAE-451C-ADE9-98036E2679B5}" destId="{D2143A46-815A-49BF-9455-C0385022444F}" srcOrd="2" destOrd="0" presId="urn:microsoft.com/office/officeart/2017/3/layout/DropPinTimeline"/>
    <dgm:cxn modelId="{75F0F73C-AD49-4A34-842E-A65EF46645BA}" type="presParOf" srcId="{AC377099-4DAE-451C-ADE9-98036E2679B5}" destId="{8E3FB235-DF38-476B-9A0E-B1E583D50944}" srcOrd="3" destOrd="0" presId="urn:microsoft.com/office/officeart/2017/3/layout/DropPinTimeline"/>
    <dgm:cxn modelId="{071A2262-20BC-4D30-AB90-12B0A0FEB6EF}" type="presParOf" srcId="{AC377099-4DAE-451C-ADE9-98036E2679B5}" destId="{9AA05CE5-209F-4AD9-BE2C-2A69F76DA8F4}" srcOrd="4" destOrd="0" presId="urn:microsoft.com/office/officeart/2017/3/layout/DropPinTimeline"/>
    <dgm:cxn modelId="{0D0471BD-C944-46DB-9B0D-12B6F025E4F4}" type="presParOf" srcId="{AC377099-4DAE-451C-ADE9-98036E2679B5}" destId="{17350C28-DA10-4F3B-9FA2-0FE7C12A4ABE}" srcOrd="5" destOrd="0" presId="urn:microsoft.com/office/officeart/2017/3/layout/DropPinTimeline"/>
    <dgm:cxn modelId="{37FF9AEE-1EE5-440D-B822-B54671B03AAC}" type="presParOf" srcId="{E6F74CED-5217-4282-85F1-1C12DC84731C}" destId="{6DA7B85E-9DC6-4F3B-A2BF-09CDEEDB43BC}" srcOrd="1" destOrd="0" presId="urn:microsoft.com/office/officeart/2017/3/layout/DropPinTimeline"/>
    <dgm:cxn modelId="{3FF77B45-DC34-4E18-8B7E-49C274966E23}" type="presParOf" srcId="{E6F74CED-5217-4282-85F1-1C12DC84731C}" destId="{CF519A69-9940-494F-8406-D0D876E3CD26}" srcOrd="2" destOrd="0" presId="urn:microsoft.com/office/officeart/2017/3/layout/DropPinTimeline"/>
    <dgm:cxn modelId="{4E60349A-D4EB-4BFE-9374-0F079D59B1FC}" type="presParOf" srcId="{CF519A69-9940-494F-8406-D0D876E3CD26}" destId="{714429FF-AAA3-4358-8C5F-1A7F29AA2B7B}" srcOrd="0" destOrd="0" presId="urn:microsoft.com/office/officeart/2017/3/layout/DropPinTimeline"/>
    <dgm:cxn modelId="{0B07CD93-B91C-4CAF-B94C-3237B0C6F601}" type="presParOf" srcId="{CF519A69-9940-494F-8406-D0D876E3CD26}" destId="{AB8B1E8E-162B-4E3E-9E31-BA5CFBD3ED9D}" srcOrd="1" destOrd="0" presId="urn:microsoft.com/office/officeart/2017/3/layout/DropPinTimeline"/>
    <dgm:cxn modelId="{BB97917A-2BFB-4D8A-94BD-816B0C62D6F6}" type="presParOf" srcId="{AB8B1E8E-162B-4E3E-9E31-BA5CFBD3ED9D}" destId="{358CAA11-0A87-4861-8B4E-913B1EAD1334}" srcOrd="0" destOrd="0" presId="urn:microsoft.com/office/officeart/2017/3/layout/DropPinTimeline"/>
    <dgm:cxn modelId="{FDC4D318-B3AD-4E39-8663-3AFB57531D79}" type="presParOf" srcId="{AB8B1E8E-162B-4E3E-9E31-BA5CFBD3ED9D}" destId="{B1A1A837-F261-404B-A808-B2F4154CE8A2}" srcOrd="1" destOrd="0" presId="urn:microsoft.com/office/officeart/2017/3/layout/DropPinTimeline"/>
    <dgm:cxn modelId="{7F53703E-9DF0-45E5-AC76-7E0CCD3B06EA}" type="presParOf" srcId="{CF519A69-9940-494F-8406-D0D876E3CD26}" destId="{B5F3F650-2E42-488A-AD4F-C4BD47D19A84}" srcOrd="2" destOrd="0" presId="urn:microsoft.com/office/officeart/2017/3/layout/DropPinTimeline"/>
    <dgm:cxn modelId="{B59937ED-9C59-4BBD-AA3C-5D9159504926}" type="presParOf" srcId="{CF519A69-9940-494F-8406-D0D876E3CD26}" destId="{223C5207-4FA2-4A6C-8F43-20BD55767C99}" srcOrd="3" destOrd="0" presId="urn:microsoft.com/office/officeart/2017/3/layout/DropPinTimeline"/>
    <dgm:cxn modelId="{470C2FBB-9D40-4F2C-8107-12E2CA0E70BE}" type="presParOf" srcId="{CF519A69-9940-494F-8406-D0D876E3CD26}" destId="{4FE5EB5D-4CEF-4D0D-9394-0534E61844BE}" srcOrd="4" destOrd="0" presId="urn:microsoft.com/office/officeart/2017/3/layout/DropPinTimeline"/>
    <dgm:cxn modelId="{C1237DFD-87FD-434B-A5C8-02108EF43081}" type="presParOf" srcId="{CF519A69-9940-494F-8406-D0D876E3CD26}" destId="{EC869059-0AEC-4D98-8C46-CB603A342C72}" srcOrd="5" destOrd="0" presId="urn:microsoft.com/office/officeart/2017/3/layout/DropPinTimeline"/>
    <dgm:cxn modelId="{7A1441D0-A5AA-4E6C-9388-511DA29929BF}" type="presParOf" srcId="{E6F74CED-5217-4282-85F1-1C12DC84731C}" destId="{408BA715-9739-461D-BFDE-88EDAE355E60}" srcOrd="3" destOrd="0" presId="urn:microsoft.com/office/officeart/2017/3/layout/DropPinTimeline"/>
    <dgm:cxn modelId="{087F2A81-CFD9-4BF8-96FC-2D4ABA32462F}" type="presParOf" srcId="{E6F74CED-5217-4282-85F1-1C12DC84731C}" destId="{D512C7F9-87A6-4BA9-AFAC-03FF1578D945}" srcOrd="4" destOrd="0" presId="urn:microsoft.com/office/officeart/2017/3/layout/DropPinTimeline"/>
    <dgm:cxn modelId="{8C6217DA-A763-4946-99A2-03C618C428AF}" type="presParOf" srcId="{D512C7F9-87A6-4BA9-AFAC-03FF1578D945}" destId="{152AD014-AFD0-4700-A468-4D562874339A}" srcOrd="0" destOrd="0" presId="urn:microsoft.com/office/officeart/2017/3/layout/DropPinTimeline"/>
    <dgm:cxn modelId="{A6A34287-F5FF-46EE-9A88-F2ECF73903CE}" type="presParOf" srcId="{D512C7F9-87A6-4BA9-AFAC-03FF1578D945}" destId="{6CE2C4D8-4380-442D-A6C2-0B468BF3C74C}" srcOrd="1" destOrd="0" presId="urn:microsoft.com/office/officeart/2017/3/layout/DropPinTimeline"/>
    <dgm:cxn modelId="{D28BF9CF-F026-4786-A1AC-F4F785C54591}" type="presParOf" srcId="{6CE2C4D8-4380-442D-A6C2-0B468BF3C74C}" destId="{72C82E90-F103-439C-8371-CFFB0927B9DE}" srcOrd="0" destOrd="0" presId="urn:microsoft.com/office/officeart/2017/3/layout/DropPinTimeline"/>
    <dgm:cxn modelId="{E33A6BB5-6D3A-4D44-AEFC-75BAB101C26D}" type="presParOf" srcId="{6CE2C4D8-4380-442D-A6C2-0B468BF3C74C}" destId="{5D519322-C1DD-47AE-92C0-13575134BC76}" srcOrd="1" destOrd="0" presId="urn:microsoft.com/office/officeart/2017/3/layout/DropPinTimeline"/>
    <dgm:cxn modelId="{0BFD1614-5731-4306-81F7-E2C949C32A93}" type="presParOf" srcId="{D512C7F9-87A6-4BA9-AFAC-03FF1578D945}" destId="{96DDA0FE-83E2-423C-9F13-58A61EB68487}" srcOrd="2" destOrd="0" presId="urn:microsoft.com/office/officeart/2017/3/layout/DropPinTimeline"/>
    <dgm:cxn modelId="{06EDED26-E685-42BC-BFC2-75C7EA695E40}" type="presParOf" srcId="{D512C7F9-87A6-4BA9-AFAC-03FF1578D945}" destId="{2D6C7916-1130-46A8-833B-A6278CBD2192}" srcOrd="3" destOrd="0" presId="urn:microsoft.com/office/officeart/2017/3/layout/DropPinTimeline"/>
    <dgm:cxn modelId="{A20C8A5A-2D9A-4EF7-BC83-D5EE4B16698D}" type="presParOf" srcId="{D512C7F9-87A6-4BA9-AFAC-03FF1578D945}" destId="{4D953791-5C2F-4A75-A8F4-6ED7EAB5E015}" srcOrd="4" destOrd="0" presId="urn:microsoft.com/office/officeart/2017/3/layout/DropPinTimeline"/>
    <dgm:cxn modelId="{6780D10C-523A-4885-B5BF-84F303790098}" type="presParOf" srcId="{D512C7F9-87A6-4BA9-AFAC-03FF1578D945}" destId="{22A72E40-4DCC-4F48-AADD-29738FD37A2C}" srcOrd="5" destOrd="0" presId="urn:microsoft.com/office/officeart/2017/3/layout/DropPinTimeline"/>
    <dgm:cxn modelId="{30EAF1CE-B96B-4CA5-BF13-51DD8040A559}" type="presParOf" srcId="{E6F74CED-5217-4282-85F1-1C12DC84731C}" destId="{E168BB9F-20D9-474F-9E39-4872B40634C6}" srcOrd="5" destOrd="0" presId="urn:microsoft.com/office/officeart/2017/3/layout/DropPinTimeline"/>
    <dgm:cxn modelId="{39415FEC-72C6-4C74-A821-E354E744CD96}" type="presParOf" srcId="{E6F74CED-5217-4282-85F1-1C12DC84731C}" destId="{A62622B1-7EF4-49B6-9AC7-B54F0E2A0C74}" srcOrd="6" destOrd="0" presId="urn:microsoft.com/office/officeart/2017/3/layout/DropPinTimeline"/>
    <dgm:cxn modelId="{D67F013A-C0A0-41F6-B6F2-E904B1BB7A8F}" type="presParOf" srcId="{A62622B1-7EF4-49B6-9AC7-B54F0E2A0C74}" destId="{14282312-87CB-41BB-A02D-C594BBEF33C7}" srcOrd="0" destOrd="0" presId="urn:microsoft.com/office/officeart/2017/3/layout/DropPinTimeline"/>
    <dgm:cxn modelId="{AA55F469-83D2-4E02-B111-0206AAFCAA06}" type="presParOf" srcId="{A62622B1-7EF4-49B6-9AC7-B54F0E2A0C74}" destId="{D554C1A5-AF8E-41FC-A779-25BD6B11F91F}" srcOrd="1" destOrd="0" presId="urn:microsoft.com/office/officeart/2017/3/layout/DropPinTimeline"/>
    <dgm:cxn modelId="{033C6509-70C8-4B85-9F92-724CDBB68078}" type="presParOf" srcId="{D554C1A5-AF8E-41FC-A779-25BD6B11F91F}" destId="{17331DD9-74CF-4A3A-86BA-F4B9DBEAB944}" srcOrd="0" destOrd="0" presId="urn:microsoft.com/office/officeart/2017/3/layout/DropPinTimeline"/>
    <dgm:cxn modelId="{C7CCDF66-BA72-4EDC-AE16-CAA6317954F0}" type="presParOf" srcId="{D554C1A5-AF8E-41FC-A779-25BD6B11F91F}" destId="{515AAB83-BD07-4B9E-9A3B-858C0B126F9C}" srcOrd="1" destOrd="0" presId="urn:microsoft.com/office/officeart/2017/3/layout/DropPinTimeline"/>
    <dgm:cxn modelId="{E8437A29-F853-4553-AB29-152AF603DF52}" type="presParOf" srcId="{A62622B1-7EF4-49B6-9AC7-B54F0E2A0C74}" destId="{08CB2D5A-F46A-4E0E-9575-15F31D04AAC6}" srcOrd="2" destOrd="0" presId="urn:microsoft.com/office/officeart/2017/3/layout/DropPinTimeline"/>
    <dgm:cxn modelId="{1F3D9CE2-342F-4335-BD41-5AA59D2BD7BD}" type="presParOf" srcId="{A62622B1-7EF4-49B6-9AC7-B54F0E2A0C74}" destId="{7C1E6B4A-59F7-4018-A403-E1CCAEE78BA1}" srcOrd="3" destOrd="0" presId="urn:microsoft.com/office/officeart/2017/3/layout/DropPinTimeline"/>
    <dgm:cxn modelId="{FFF1ACE9-B2B3-4E83-877B-F9633E8EE135}" type="presParOf" srcId="{A62622B1-7EF4-49B6-9AC7-B54F0E2A0C74}" destId="{A03C5372-D306-43AC-B406-6F8183849431}" srcOrd="4" destOrd="0" presId="urn:microsoft.com/office/officeart/2017/3/layout/DropPinTimeline"/>
    <dgm:cxn modelId="{D8A09163-94A5-46BD-9FA2-C3372A01AA32}" type="presParOf" srcId="{A62622B1-7EF4-49B6-9AC7-B54F0E2A0C74}" destId="{90926F0B-05E0-48AF-9C69-5C494731F877}" srcOrd="5" destOrd="0" presId="urn:microsoft.com/office/officeart/2017/3/layout/DropPinTimeline"/>
    <dgm:cxn modelId="{80084466-50AF-445A-BE2A-0C51919B9169}" type="presParOf" srcId="{E6F74CED-5217-4282-85F1-1C12DC84731C}" destId="{9EA695E3-93D5-405B-8AF6-0B8537A964FD}" srcOrd="7" destOrd="0" presId="urn:microsoft.com/office/officeart/2017/3/layout/DropPinTimeline"/>
    <dgm:cxn modelId="{007CF318-F68B-4FFC-ADA6-3D9D6A3AA152}" type="presParOf" srcId="{E6F74CED-5217-4282-85F1-1C12DC84731C}" destId="{05956D37-804F-419D-9E8C-30D41D06DC3E}" srcOrd="8" destOrd="0" presId="urn:microsoft.com/office/officeart/2017/3/layout/DropPinTimeline"/>
    <dgm:cxn modelId="{FAB9E562-4579-4BDB-8C1D-AABEAFCB2610}" type="presParOf" srcId="{05956D37-804F-419D-9E8C-30D41D06DC3E}" destId="{58B7B786-A0AD-4662-8D54-C5C572D2C32C}" srcOrd="0" destOrd="0" presId="urn:microsoft.com/office/officeart/2017/3/layout/DropPinTimeline"/>
    <dgm:cxn modelId="{8283382D-2F6E-4717-B025-1A8C73B65ADB}" type="presParOf" srcId="{05956D37-804F-419D-9E8C-30D41D06DC3E}" destId="{E4704426-333D-4092-A035-BBC55DB8579D}" srcOrd="1" destOrd="0" presId="urn:microsoft.com/office/officeart/2017/3/layout/DropPinTimeline"/>
    <dgm:cxn modelId="{85723DC0-955B-4B2A-AF28-CF8BFFC2E264}" type="presParOf" srcId="{E4704426-333D-4092-A035-BBC55DB8579D}" destId="{A55439AF-6893-479D-8B57-31FBC13C553F}" srcOrd="0" destOrd="0" presId="urn:microsoft.com/office/officeart/2017/3/layout/DropPinTimeline"/>
    <dgm:cxn modelId="{91888A85-75D0-4D33-9F39-A49766251D61}" type="presParOf" srcId="{E4704426-333D-4092-A035-BBC55DB8579D}" destId="{A22B1C16-7FF0-4DBE-B32E-E43FEB1E2EAC}" srcOrd="1" destOrd="0" presId="urn:microsoft.com/office/officeart/2017/3/layout/DropPinTimeline"/>
    <dgm:cxn modelId="{CD06CDC2-25F5-44FB-B0B1-C39F32E155BE}" type="presParOf" srcId="{05956D37-804F-419D-9E8C-30D41D06DC3E}" destId="{1B55AA6D-649D-4145-93EB-08B866A4D4E5}" srcOrd="2" destOrd="0" presId="urn:microsoft.com/office/officeart/2017/3/layout/DropPinTimeline"/>
    <dgm:cxn modelId="{0B21D911-BF72-41CD-BB03-4F9717477846}" type="presParOf" srcId="{05956D37-804F-419D-9E8C-30D41D06DC3E}" destId="{3FA5D5AE-9CAE-4D19-9765-BCEE62095312}" srcOrd="3" destOrd="0" presId="urn:microsoft.com/office/officeart/2017/3/layout/DropPinTimeline"/>
    <dgm:cxn modelId="{80BFAECA-ADC5-41A5-BA11-A4CC8D9557A9}" type="presParOf" srcId="{05956D37-804F-419D-9E8C-30D41D06DC3E}" destId="{FE6CA7EB-68EC-4E76-9051-08C4CF370101}" srcOrd="4" destOrd="0" presId="urn:microsoft.com/office/officeart/2017/3/layout/DropPinTimeline"/>
    <dgm:cxn modelId="{98E4E629-85DB-45DC-A90A-9FAAB58EFF55}" type="presParOf" srcId="{05956D37-804F-419D-9E8C-30D41D06DC3E}" destId="{070CED43-982E-487C-9CC2-CFAEABD4D2D8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ACCBB-6709-4071-B389-3BB226B3A586}">
      <dsp:nvSpPr>
        <dsp:cNvPr id="0" name=""/>
        <dsp:cNvSpPr/>
      </dsp:nvSpPr>
      <dsp:spPr>
        <a:xfrm>
          <a:off x="0" y="2181504"/>
          <a:ext cx="1021594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6E8D6-BD44-4400-BC14-1BC75CB979A3}">
      <dsp:nvSpPr>
        <dsp:cNvPr id="0" name=""/>
        <dsp:cNvSpPr/>
      </dsp:nvSpPr>
      <dsp:spPr>
        <a:xfrm rot="8100000">
          <a:off x="68470" y="502751"/>
          <a:ext cx="320851" cy="320851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FC7CF-F58D-48D5-8BCC-38D6EE87890B}">
      <dsp:nvSpPr>
        <dsp:cNvPr id="0" name=""/>
        <dsp:cNvSpPr/>
      </dsp:nvSpPr>
      <dsp:spPr>
        <a:xfrm>
          <a:off x="104114" y="538395"/>
          <a:ext cx="249564" cy="24956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43A46-815A-49BF-9455-C0385022444F}">
      <dsp:nvSpPr>
        <dsp:cNvPr id="0" name=""/>
        <dsp:cNvSpPr/>
      </dsp:nvSpPr>
      <dsp:spPr>
        <a:xfrm>
          <a:off x="564964" y="1191980"/>
          <a:ext cx="2564983" cy="1291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FB235-DF38-476B-9A0E-B1E583D50944}">
      <dsp:nvSpPr>
        <dsp:cNvPr id="0" name=""/>
        <dsp:cNvSpPr/>
      </dsp:nvSpPr>
      <dsp:spPr>
        <a:xfrm>
          <a:off x="564964" y="738227"/>
          <a:ext cx="2564983" cy="453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АНТИЧНОСТЬ</a:t>
          </a:r>
          <a:b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600-</a:t>
          </a:r>
          <a:r>
            <a:rPr lang="ru-RU" sz="2000" kern="1200" dirty="0">
              <a:latin typeface="Calibri" panose="020F0502020204030204" pitchFamily="34" charset="0"/>
              <a:cs typeface="Calibri" panose="020F0502020204030204" pitchFamily="34" charset="0"/>
            </a:rPr>
            <a:t>900 года до н. э. </a:t>
          </a:r>
          <a:br>
            <a:rPr lang="ru-RU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2000" kern="1200" dirty="0">
              <a:latin typeface="Calibri" panose="020F0502020204030204" pitchFamily="34" charset="0"/>
              <a:cs typeface="Calibri" panose="020F0502020204030204" pitchFamily="34" charset="0"/>
            </a:rPr>
            <a:t>до I века н. э.</a:t>
          </a:r>
          <a:br>
            <a:rPr lang="ru-RU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br>
            <a:rPr lang="ru-RU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endParaRPr lang="ru-RU" sz="20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64964" y="738227"/>
        <a:ext cx="2564983" cy="453752"/>
      </dsp:txXfrm>
    </dsp:sp>
    <dsp:sp modelId="{9AA05CE5-209F-4AD9-BE2C-2A69F76DA8F4}">
      <dsp:nvSpPr>
        <dsp:cNvPr id="0" name=""/>
        <dsp:cNvSpPr/>
      </dsp:nvSpPr>
      <dsp:spPr>
        <a:xfrm>
          <a:off x="228896" y="890053"/>
          <a:ext cx="0" cy="129145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94ECD-6415-4250-B4AD-F67BF5BECFB8}">
      <dsp:nvSpPr>
        <dsp:cNvPr id="0" name=""/>
        <dsp:cNvSpPr/>
      </dsp:nvSpPr>
      <dsp:spPr>
        <a:xfrm>
          <a:off x="188058" y="2140666"/>
          <a:ext cx="81675" cy="816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CAA11-0A87-4861-8B4E-913B1EAD1334}">
      <dsp:nvSpPr>
        <dsp:cNvPr id="0" name=""/>
        <dsp:cNvSpPr/>
      </dsp:nvSpPr>
      <dsp:spPr>
        <a:xfrm rot="18900000">
          <a:off x="1607464" y="3539404"/>
          <a:ext cx="320851" cy="320851"/>
        </a:xfrm>
        <a:prstGeom prst="teardrop">
          <a:avLst>
            <a:gd name="adj" fmla="val 115000"/>
          </a:avLst>
        </a:prstGeom>
        <a:solidFill>
          <a:schemeClr val="accent2">
            <a:hueOff val="-73877"/>
            <a:satOff val="-427"/>
            <a:lumOff val="4657"/>
            <a:alphaOff val="0"/>
          </a:schemeClr>
        </a:solidFill>
        <a:ln w="12700" cap="flat" cmpd="sng" algn="ctr">
          <a:solidFill>
            <a:schemeClr val="accent2">
              <a:hueOff val="-73877"/>
              <a:satOff val="-427"/>
              <a:lumOff val="46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1A837-F261-404B-A808-B2F4154CE8A2}">
      <dsp:nvSpPr>
        <dsp:cNvPr id="0" name=""/>
        <dsp:cNvSpPr/>
      </dsp:nvSpPr>
      <dsp:spPr>
        <a:xfrm>
          <a:off x="1643108" y="3575048"/>
          <a:ext cx="249564" cy="24956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3F650-2E42-488A-AD4F-C4BD47D19A84}">
      <dsp:nvSpPr>
        <dsp:cNvPr id="0" name=""/>
        <dsp:cNvSpPr/>
      </dsp:nvSpPr>
      <dsp:spPr>
        <a:xfrm>
          <a:off x="2098289" y="2181504"/>
          <a:ext cx="2564983" cy="1291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C5207-4FA2-4A6C-8F43-20BD55767C99}">
      <dsp:nvSpPr>
        <dsp:cNvPr id="0" name=""/>
        <dsp:cNvSpPr/>
      </dsp:nvSpPr>
      <dsp:spPr>
        <a:xfrm>
          <a:off x="2098289" y="3472954"/>
          <a:ext cx="2564983" cy="453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ГОТИКА</a:t>
          </a:r>
          <a:b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XII </a:t>
          </a: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по </a:t>
          </a:r>
          <a:r>
            <a:rPr lang="en-US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XVI </a:t>
          </a: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век</a:t>
          </a:r>
        </a:p>
      </dsp:txBody>
      <dsp:txXfrm>
        <a:off x="2098289" y="3472954"/>
        <a:ext cx="2564983" cy="453752"/>
      </dsp:txXfrm>
    </dsp:sp>
    <dsp:sp modelId="{4FE5EB5D-4CEF-4D0D-9394-0534E61844BE}">
      <dsp:nvSpPr>
        <dsp:cNvPr id="0" name=""/>
        <dsp:cNvSpPr/>
      </dsp:nvSpPr>
      <dsp:spPr>
        <a:xfrm>
          <a:off x="1767890" y="2181504"/>
          <a:ext cx="0" cy="1291450"/>
        </a:xfrm>
        <a:prstGeom prst="line">
          <a:avLst/>
        </a:prstGeom>
        <a:noFill/>
        <a:ln w="12700" cap="flat" cmpd="sng" algn="ctr">
          <a:solidFill>
            <a:schemeClr val="accent2">
              <a:hueOff val="-73877"/>
              <a:satOff val="-427"/>
              <a:lumOff val="465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429FF-AAA3-4358-8C5F-1A7F29AA2B7B}">
      <dsp:nvSpPr>
        <dsp:cNvPr id="0" name=""/>
        <dsp:cNvSpPr/>
      </dsp:nvSpPr>
      <dsp:spPr>
        <a:xfrm>
          <a:off x="1727052" y="2140666"/>
          <a:ext cx="81675" cy="81675"/>
        </a:xfrm>
        <a:prstGeom prst="ellipse">
          <a:avLst/>
        </a:prstGeom>
        <a:solidFill>
          <a:schemeClr val="accent2">
            <a:hueOff val="-73877"/>
            <a:satOff val="-427"/>
            <a:lumOff val="465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82E90-F103-439C-8371-CFFB0927B9DE}">
      <dsp:nvSpPr>
        <dsp:cNvPr id="0" name=""/>
        <dsp:cNvSpPr/>
      </dsp:nvSpPr>
      <dsp:spPr>
        <a:xfrm rot="8100000">
          <a:off x="3146458" y="502751"/>
          <a:ext cx="320851" cy="320851"/>
        </a:xfrm>
        <a:prstGeom prst="teardrop">
          <a:avLst>
            <a:gd name="adj" fmla="val 115000"/>
          </a:avLst>
        </a:prstGeom>
        <a:solidFill>
          <a:schemeClr val="accent2">
            <a:hueOff val="-147753"/>
            <a:satOff val="-855"/>
            <a:lumOff val="9314"/>
            <a:alphaOff val="0"/>
          </a:schemeClr>
        </a:solidFill>
        <a:ln w="12700" cap="flat" cmpd="sng" algn="ctr">
          <a:solidFill>
            <a:schemeClr val="accent2">
              <a:hueOff val="-147753"/>
              <a:satOff val="-855"/>
              <a:lumOff val="9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19322-C1DD-47AE-92C0-13575134BC76}">
      <dsp:nvSpPr>
        <dsp:cNvPr id="0" name=""/>
        <dsp:cNvSpPr/>
      </dsp:nvSpPr>
      <dsp:spPr>
        <a:xfrm>
          <a:off x="3182102" y="538395"/>
          <a:ext cx="249564" cy="24956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DA0FE-83E2-423C-9F13-58A61EB68487}">
      <dsp:nvSpPr>
        <dsp:cNvPr id="0" name=""/>
        <dsp:cNvSpPr/>
      </dsp:nvSpPr>
      <dsp:spPr>
        <a:xfrm>
          <a:off x="3627485" y="924556"/>
          <a:ext cx="2564983" cy="1291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C7916-1130-46A8-833B-A6278CBD2192}">
      <dsp:nvSpPr>
        <dsp:cNvPr id="0" name=""/>
        <dsp:cNvSpPr/>
      </dsp:nvSpPr>
      <dsp:spPr>
        <a:xfrm>
          <a:off x="3627485" y="470804"/>
          <a:ext cx="2564983" cy="453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БАРОККО</a:t>
          </a:r>
          <a:b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XVII–XVIII </a:t>
          </a: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века</a:t>
          </a:r>
          <a:b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(1625-1750)</a:t>
          </a:r>
        </a:p>
      </dsp:txBody>
      <dsp:txXfrm>
        <a:off x="3627485" y="470804"/>
        <a:ext cx="2564983" cy="453752"/>
      </dsp:txXfrm>
    </dsp:sp>
    <dsp:sp modelId="{4D953791-5C2F-4A75-A8F4-6ED7EAB5E015}">
      <dsp:nvSpPr>
        <dsp:cNvPr id="0" name=""/>
        <dsp:cNvSpPr/>
      </dsp:nvSpPr>
      <dsp:spPr>
        <a:xfrm>
          <a:off x="3306884" y="890053"/>
          <a:ext cx="0" cy="1291450"/>
        </a:xfrm>
        <a:prstGeom prst="line">
          <a:avLst/>
        </a:prstGeom>
        <a:noFill/>
        <a:ln w="12700" cap="flat" cmpd="sng" algn="ctr">
          <a:solidFill>
            <a:schemeClr val="accent2">
              <a:hueOff val="-147753"/>
              <a:satOff val="-855"/>
              <a:lumOff val="931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AD014-AFD0-4700-A468-4D562874339A}">
      <dsp:nvSpPr>
        <dsp:cNvPr id="0" name=""/>
        <dsp:cNvSpPr/>
      </dsp:nvSpPr>
      <dsp:spPr>
        <a:xfrm>
          <a:off x="3266046" y="2140666"/>
          <a:ext cx="81675" cy="81675"/>
        </a:xfrm>
        <a:prstGeom prst="ellipse">
          <a:avLst/>
        </a:prstGeom>
        <a:solidFill>
          <a:schemeClr val="accent2">
            <a:hueOff val="-147753"/>
            <a:satOff val="-855"/>
            <a:lumOff val="9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31DD9-74CF-4A3A-86BA-F4B9DBEAB944}">
      <dsp:nvSpPr>
        <dsp:cNvPr id="0" name=""/>
        <dsp:cNvSpPr/>
      </dsp:nvSpPr>
      <dsp:spPr>
        <a:xfrm rot="18900000">
          <a:off x="4977174" y="3539404"/>
          <a:ext cx="320851" cy="320851"/>
        </a:xfrm>
        <a:prstGeom prst="teardrop">
          <a:avLst>
            <a:gd name="adj" fmla="val 115000"/>
          </a:avLst>
        </a:prstGeom>
        <a:solidFill>
          <a:schemeClr val="accent2">
            <a:hueOff val="-221630"/>
            <a:satOff val="-1282"/>
            <a:lumOff val="13971"/>
            <a:alphaOff val="0"/>
          </a:schemeClr>
        </a:solidFill>
        <a:ln w="12700" cap="flat" cmpd="sng" algn="ctr">
          <a:solidFill>
            <a:schemeClr val="accent2">
              <a:hueOff val="-221630"/>
              <a:satOff val="-1282"/>
              <a:lumOff val="139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AAB83-BD07-4B9E-9A3B-858C0B126F9C}">
      <dsp:nvSpPr>
        <dsp:cNvPr id="0" name=""/>
        <dsp:cNvSpPr/>
      </dsp:nvSpPr>
      <dsp:spPr>
        <a:xfrm>
          <a:off x="5012817" y="3575048"/>
          <a:ext cx="249564" cy="24956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B2D5A-F46A-4E0E-9575-15F31D04AAC6}">
      <dsp:nvSpPr>
        <dsp:cNvPr id="0" name=""/>
        <dsp:cNvSpPr/>
      </dsp:nvSpPr>
      <dsp:spPr>
        <a:xfrm>
          <a:off x="5559273" y="2198755"/>
          <a:ext cx="4055931" cy="1291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E6B4A-59F7-4018-A403-E1CCAEE78BA1}">
      <dsp:nvSpPr>
        <dsp:cNvPr id="0" name=""/>
        <dsp:cNvSpPr/>
      </dsp:nvSpPr>
      <dsp:spPr>
        <a:xfrm>
          <a:off x="5559273" y="3490206"/>
          <a:ext cx="4055931" cy="453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КЛАССИЦИЗМ</a:t>
          </a:r>
          <a:b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XVII — </a:t>
          </a: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начало </a:t>
          </a:r>
          <a:r>
            <a:rPr lang="en-US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XIX </a:t>
          </a: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века</a:t>
          </a:r>
        </a:p>
      </dsp:txBody>
      <dsp:txXfrm>
        <a:off x="5559273" y="3490206"/>
        <a:ext cx="4055931" cy="453752"/>
      </dsp:txXfrm>
    </dsp:sp>
    <dsp:sp modelId="{A03C5372-D306-43AC-B406-6F8183849431}">
      <dsp:nvSpPr>
        <dsp:cNvPr id="0" name=""/>
        <dsp:cNvSpPr/>
      </dsp:nvSpPr>
      <dsp:spPr>
        <a:xfrm>
          <a:off x="5137599" y="2181504"/>
          <a:ext cx="0" cy="1291450"/>
        </a:xfrm>
        <a:prstGeom prst="line">
          <a:avLst/>
        </a:prstGeom>
        <a:noFill/>
        <a:ln w="12700" cap="flat" cmpd="sng" algn="ctr">
          <a:solidFill>
            <a:schemeClr val="accent2">
              <a:hueOff val="-221630"/>
              <a:satOff val="-1282"/>
              <a:lumOff val="1397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82312-87CB-41BB-A02D-C594BBEF33C7}">
      <dsp:nvSpPr>
        <dsp:cNvPr id="0" name=""/>
        <dsp:cNvSpPr/>
      </dsp:nvSpPr>
      <dsp:spPr>
        <a:xfrm>
          <a:off x="5096762" y="2140666"/>
          <a:ext cx="81675" cy="81675"/>
        </a:xfrm>
        <a:prstGeom prst="ellipse">
          <a:avLst/>
        </a:prstGeom>
        <a:solidFill>
          <a:schemeClr val="accent2">
            <a:hueOff val="-221630"/>
            <a:satOff val="-1282"/>
            <a:lumOff val="1397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439AF-6893-479D-8B57-31FBC13C553F}">
      <dsp:nvSpPr>
        <dsp:cNvPr id="0" name=""/>
        <dsp:cNvSpPr/>
      </dsp:nvSpPr>
      <dsp:spPr>
        <a:xfrm rot="8100000">
          <a:off x="7190036" y="502751"/>
          <a:ext cx="320851" cy="320851"/>
        </a:xfrm>
        <a:prstGeom prst="teardrop">
          <a:avLst>
            <a:gd name="adj" fmla="val 115000"/>
          </a:avLst>
        </a:prstGeom>
        <a:solidFill>
          <a:schemeClr val="accent2">
            <a:hueOff val="-295507"/>
            <a:satOff val="-1709"/>
            <a:lumOff val="18628"/>
            <a:alphaOff val="0"/>
          </a:schemeClr>
        </a:solidFill>
        <a:ln w="12700" cap="flat" cmpd="sng" algn="ctr">
          <a:solidFill>
            <a:schemeClr val="accent2">
              <a:hueOff val="-295507"/>
              <a:satOff val="-1709"/>
              <a:lumOff val="1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B1C16-7FF0-4DBE-B32E-E43FEB1E2EAC}">
      <dsp:nvSpPr>
        <dsp:cNvPr id="0" name=""/>
        <dsp:cNvSpPr/>
      </dsp:nvSpPr>
      <dsp:spPr>
        <a:xfrm>
          <a:off x="7225680" y="538395"/>
          <a:ext cx="249564" cy="24956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5AA6D-649D-4145-93EB-08B866A4D4E5}">
      <dsp:nvSpPr>
        <dsp:cNvPr id="0" name=""/>
        <dsp:cNvSpPr/>
      </dsp:nvSpPr>
      <dsp:spPr>
        <a:xfrm>
          <a:off x="7650954" y="803790"/>
          <a:ext cx="2564983" cy="1291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A5D5AE-9CAE-4D19-9765-BCEE62095312}">
      <dsp:nvSpPr>
        <dsp:cNvPr id="0" name=""/>
        <dsp:cNvSpPr/>
      </dsp:nvSpPr>
      <dsp:spPr>
        <a:xfrm>
          <a:off x="7650954" y="350037"/>
          <a:ext cx="2564983" cy="453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МОДЕРН</a:t>
          </a:r>
          <a:b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2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1890 — 1910-е годы</a:t>
          </a:r>
        </a:p>
      </dsp:txBody>
      <dsp:txXfrm>
        <a:off x="7650954" y="350037"/>
        <a:ext cx="2564983" cy="453752"/>
      </dsp:txXfrm>
    </dsp:sp>
    <dsp:sp modelId="{FE6CA7EB-68EC-4E76-9051-08C4CF370101}">
      <dsp:nvSpPr>
        <dsp:cNvPr id="0" name=""/>
        <dsp:cNvSpPr/>
      </dsp:nvSpPr>
      <dsp:spPr>
        <a:xfrm>
          <a:off x="7350462" y="890053"/>
          <a:ext cx="0" cy="1291450"/>
        </a:xfrm>
        <a:prstGeom prst="line">
          <a:avLst/>
        </a:prstGeom>
        <a:noFill/>
        <a:ln w="12700" cap="flat" cmpd="sng" algn="ctr">
          <a:solidFill>
            <a:schemeClr val="accent2">
              <a:hueOff val="-295507"/>
              <a:satOff val="-1709"/>
              <a:lumOff val="1862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B786-A0AD-4662-8D54-C5C572D2C32C}">
      <dsp:nvSpPr>
        <dsp:cNvPr id="0" name=""/>
        <dsp:cNvSpPr/>
      </dsp:nvSpPr>
      <dsp:spPr>
        <a:xfrm>
          <a:off x="7309624" y="2140666"/>
          <a:ext cx="81675" cy="81675"/>
        </a:xfrm>
        <a:prstGeom prst="ellipse">
          <a:avLst/>
        </a:prstGeom>
        <a:solidFill>
          <a:schemeClr val="accent2">
            <a:hueOff val="-295507"/>
            <a:satOff val="-1709"/>
            <a:lumOff val="1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Временная шкала с булавками"/>
  <dgm:desc val="Используется для отображения списка событий в хронологическом порядке. Невидимая коробка рядом с булавкой содержит дату. Ниже приведено описание. В ней может содержаться среднее количество текста с форматом даты средней длины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0175283-229A-4F5F-9DFA-1F92EAA927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6F6A4B-6373-4887-89DA-53386FAB4E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E49AB9B-E7D3-4223-999E-DD0AB523B367}" type="datetime1">
              <a:rPr lang="ru-RU" smtClean="0"/>
              <a:t>24.03.2024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725007-2A21-48A1-9E5A-231B265B35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C09BF5-426E-412D-AFEA-FE30D83B44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0EFC00-6002-45FF-8385-9CF07DD24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92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979AA-7A79-4F8D-88BA-637372435D29}" type="datetime1">
              <a:rPr lang="ru-RU" smtClean="0"/>
              <a:pPr/>
              <a:t>24.03.2024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E82FD2-F864-2E4E-ACF0-2DBC196A7066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E82FD2-F864-2E4E-ACF0-2DBC196A70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055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019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2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862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5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15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084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034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985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9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758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0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2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705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923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73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38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39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4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3C4921B-870F-DA4B-99FE-526B47FAF5FF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C217E0E-2C1A-4D03-BC55-D7D6609B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879635"/>
            <a:ext cx="7659486" cy="1198178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>
            <a:noAutofit/>
          </a:bodyPr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178164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385DE2B2-9988-4BD4-ACE0-1927858BAE41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B46AC40-4848-C146-B8DE-C805F662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096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B0A469C-DBC5-49D7-876B-B121EB68C09A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 rtlCol="0"/>
          <a:lstStyle>
            <a:lvl1pPr algn="r"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4413068" cy="3539265"/>
          </a:xfrm>
        </p:spPr>
        <p:txBody>
          <a:bodyPr rtlCol="0"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F72571D-58D5-4367-9E7E-94A5A5D795B8}"/>
              </a:ext>
            </a:extLst>
          </p:cNvPr>
          <p:cNvSpPr/>
          <p:nvPr userDrawn="1"/>
        </p:nvSpPr>
        <p:spPr>
          <a:xfrm>
            <a:off x="693682" y="2286000"/>
            <a:ext cx="11498318" cy="3416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ACD184E7-842E-4CDA-8022-CFE5CEA0D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396480 w 8534400"/>
              <a:gd name="connsiteY2" fmla="*/ 2286000 h 6858000"/>
              <a:gd name="connsiteX3" fmla="*/ 693682 w 8534400"/>
              <a:gd name="connsiteY3" fmla="*/ 2286000 h 6858000"/>
              <a:gd name="connsiteX4" fmla="*/ 693682 w 8534400"/>
              <a:gd name="connsiteY4" fmla="*/ 5702300 h 6858000"/>
              <a:gd name="connsiteX5" fmla="*/ 8246759 w 8534400"/>
              <a:gd name="connsiteY5" fmla="*/ 5702300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396480" y="2286000"/>
                </a:lnTo>
                <a:lnTo>
                  <a:pt x="693682" y="2286000"/>
                </a:lnTo>
                <a:lnTo>
                  <a:pt x="693682" y="5702300"/>
                </a:lnTo>
                <a:lnTo>
                  <a:pt x="8246759" y="5702300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77236C5A-30BE-4583-B7BD-BA6E99F2953C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C650A3-C37B-8949-AAFB-1CA610A43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1069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6823CE96-7B45-0E4E-8DD2-AAE6F7DB9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51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7F451F20-9248-594B-8CD5-3442A645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0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2008AA3-BEDF-CE40-9D94-F5875454E799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4" y="879636"/>
            <a:ext cx="6294727" cy="1206888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3102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AA6943C0-A7A3-4C4C-BEB2-9176DE863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1047" y="0"/>
            <a:ext cx="8510952" cy="6858000"/>
          </a:xfrm>
          <a:custGeom>
            <a:avLst/>
            <a:gdLst>
              <a:gd name="connsiteX0" fmla="*/ 1706880 w 8510952"/>
              <a:gd name="connsiteY0" fmla="*/ 0 h 6858000"/>
              <a:gd name="connsiteX1" fmla="*/ 8510952 w 8510952"/>
              <a:gd name="connsiteY1" fmla="*/ 0 h 6858000"/>
              <a:gd name="connsiteX2" fmla="*/ 8510952 w 8510952"/>
              <a:gd name="connsiteY2" fmla="*/ 6858000 h 6858000"/>
              <a:gd name="connsiteX3" fmla="*/ 0 w 8510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52" h="6858000">
                <a:moveTo>
                  <a:pt x="1706880" y="0"/>
                </a:moveTo>
                <a:lnTo>
                  <a:pt x="8510952" y="0"/>
                </a:lnTo>
                <a:lnTo>
                  <a:pt x="8510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941283B3-F5BE-4FDF-829D-D1BE17F71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3539265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/>
            </a:lvl1pPr>
          </a:lstStyle>
          <a:p>
            <a:pPr rtl="0"/>
            <a:fld id="{F8EB5596-E111-4A5A-95F6-35EEBA3F3955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680814" y="974442"/>
            <a:ext cx="5228191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06424"/>
            <a:ext cx="4446062" cy="916644"/>
          </a:xfrm>
        </p:spPr>
        <p:txBody>
          <a:bodyPr rtlCol="0"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075245"/>
            <a:ext cx="4446062" cy="3295405"/>
          </a:xfrm>
        </p:spPr>
        <p:txBody>
          <a:bodyPr rtlCol="0"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268391A-9235-42EF-BB7B-3BE4856211BB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00B690-D495-014F-8F60-C8152AD122A2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3D3DB60-9D00-2B4C-A1B6-A76F20998922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B7F1F1-6439-8D45-8BCD-B68DB64CEDC1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B870777-57CE-7A40-BCBA-E189F67DF446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A332DFE-5DF9-9744-86D5-7CE052E088CE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22459DEE-E152-47DA-8D52-C9681014B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43953 w 12192000"/>
              <a:gd name="connsiteY0" fmla="*/ 2205318 h 6858000"/>
              <a:gd name="connsiteX1" fmla="*/ 2043953 w 12192000"/>
              <a:gd name="connsiteY1" fmla="*/ 4518212 h 6858000"/>
              <a:gd name="connsiteX2" fmla="*/ 10148047 w 12192000"/>
              <a:gd name="connsiteY2" fmla="*/ 4518212 h 6858000"/>
              <a:gd name="connsiteX3" fmla="*/ 10148047 w 12192000"/>
              <a:gd name="connsiteY3" fmla="*/ 22053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3953" y="2205318"/>
                </a:moveTo>
                <a:lnTo>
                  <a:pt x="2043953" y="4518212"/>
                </a:lnTo>
                <a:lnTo>
                  <a:pt x="10148047" y="4518212"/>
                </a:lnTo>
                <a:lnTo>
                  <a:pt x="10148047" y="22053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665037"/>
            <a:ext cx="7327900" cy="902916"/>
          </a:xfrm>
        </p:spPr>
        <p:txBody>
          <a:bodyPr rtlCol="0" anchor="ctr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7462" y="3567953"/>
            <a:ext cx="4997076" cy="610066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B2A87E09-EFEB-407F-8DA3-637406A2CB64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582161-389A-C649-9A2B-A16F489BB170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7AA420-2BBF-AF48-8EF7-EF3CC47451FA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EDE653-D0BD-314F-B7B9-FD426A4C487F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C43E8D-A8CD-974D-B3E2-5B4500E55B0A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A540AC-3D9F-5A42-BE59-E7EC044230B4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9DD93FC1-A14C-489D-A5EC-3819CA202A5D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329649E-3847-4CC6-A84D-56DE76BD1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E120DB-DDEC-4DDF-8FB4-5C52F8078B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3738" y="2705425"/>
            <a:ext cx="10745787" cy="32731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55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764" y="2145265"/>
            <a:ext cx="8348472" cy="2363568"/>
          </a:xfrm>
          <a:noFill/>
        </p:spPr>
        <p:txBody>
          <a:bodyPr rtlCol="0">
            <a:normAutofit/>
          </a:bodyPr>
          <a:lstStyle>
            <a:lvl1pPr algn="ctr">
              <a:defRPr sz="4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00B1E9DB-8506-4576-BE63-BC56E7BF7B6F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B51AFA9-C4C0-D44A-BE1A-30964CBCFE37}"/>
              </a:ext>
            </a:extLst>
          </p:cNvPr>
          <p:cNvSpPr txBox="1">
            <a:spLocks/>
          </p:cNvSpPr>
          <p:nvPr userDrawn="1"/>
        </p:nvSpPr>
        <p:spPr>
          <a:xfrm>
            <a:off x="970130" y="1879594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ru-RU" sz="16600" noProof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"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E169998-8E4C-AC45-9496-F3E1D40DD604}"/>
              </a:ext>
            </a:extLst>
          </p:cNvPr>
          <p:cNvSpPr txBox="1">
            <a:spLocks/>
          </p:cNvSpPr>
          <p:nvPr userDrawn="1"/>
        </p:nvSpPr>
        <p:spPr>
          <a:xfrm>
            <a:off x="10408852" y="4443180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ru-RU" sz="16600" noProof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”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F3F62FE2-8018-8846-A38A-108C9B02D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2738" y="4526051"/>
            <a:ext cx="3727450" cy="515938"/>
          </a:xfrm>
          <a:noFill/>
        </p:spPr>
        <p:txBody>
          <a:bodyPr rtlCol="0">
            <a:noAutofit/>
          </a:bodyPr>
          <a:lstStyle>
            <a:lvl1pPr marL="0" indent="0" algn="r">
              <a:buNone/>
              <a:defRPr sz="2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  <a:latin typeface="Tw Cen MT" panose="020B0602020104020603" pitchFamily="34" charset="77"/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  <a:latin typeface="Tw Cen MT" panose="020B0602020104020603" pitchFamily="34" charset="77"/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9331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из 4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7E72E82D-99D2-44CF-BD19-CFF9243DD67A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0773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0773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1" name="Рисунок 16">
            <a:extLst>
              <a:ext uri="{FF2B5EF4-FFF2-40B4-BE49-F238E27FC236}">
                <a16:creationId xmlns:a16="http://schemas.microsoft.com/office/drawing/2014/main" id="{6D61AF1F-6298-744E-B9E2-999EED4A1E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044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B409E4EC-6771-344F-AC49-F0493C4E50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0773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18">
            <a:extLst>
              <a:ext uri="{FF2B5EF4-FFF2-40B4-BE49-F238E27FC236}">
                <a16:creationId xmlns:a16="http://schemas.microsoft.com/office/drawing/2014/main" id="{22E21560-0E2C-7E48-882F-77B02B0CE3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00773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0" name="Рисунок 16">
            <a:extLst>
              <a:ext uri="{FF2B5EF4-FFF2-40B4-BE49-F238E27FC236}">
                <a16:creationId xmlns:a16="http://schemas.microsoft.com/office/drawing/2014/main" id="{E38C0995-936E-464D-86FA-9C8847D9C4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10265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00F264F2-A8BF-BF4E-82E5-457A75FF38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994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C969F956-9E58-0C47-8A73-BA93723042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2994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3" name="Рисунок 16">
            <a:extLst>
              <a:ext uri="{FF2B5EF4-FFF2-40B4-BE49-F238E27FC236}">
                <a16:creationId xmlns:a16="http://schemas.microsoft.com/office/drawing/2014/main" id="{3A0B62B7-7680-5D4B-BC6D-4FFA495615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0265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C664169-B5AF-FB46-AA38-C9DDC1EB8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94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5" name="Текст 18">
            <a:extLst>
              <a:ext uri="{FF2B5EF4-FFF2-40B4-BE49-F238E27FC236}">
                <a16:creationId xmlns:a16="http://schemas.microsoft.com/office/drawing/2014/main" id="{EB349D7E-9425-EA4B-906F-145652D007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994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E6971742-A7E0-0D4A-AE6E-496FB9EC1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978408"/>
            <a:ext cx="8357616" cy="1088136"/>
          </a:xfrm>
        </p:spPr>
        <p:txBody>
          <a:bodyPr rtlCol="0" anchor="ctr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184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из 8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599E224A-A1C5-4488-B628-921AC1A06275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044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044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Рисунок 16">
            <a:extLst>
              <a:ext uri="{FF2B5EF4-FFF2-40B4-BE49-F238E27FC236}">
                <a16:creationId xmlns:a16="http://schemas.microsoft.com/office/drawing/2014/main" id="{6A88DE59-CC76-784E-91CC-86A873E12B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9251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EC7436AA-C631-914A-893C-01BFCB514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9251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18">
            <a:extLst>
              <a:ext uri="{FF2B5EF4-FFF2-40B4-BE49-F238E27FC236}">
                <a16:creationId xmlns:a16="http://schemas.microsoft.com/office/drawing/2014/main" id="{7D3267A9-41C6-6D41-B94A-AF3A0B8D3C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9251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Рисунок 16">
            <a:extLst>
              <a:ext uri="{FF2B5EF4-FFF2-40B4-BE49-F238E27FC236}">
                <a16:creationId xmlns:a16="http://schemas.microsoft.com/office/drawing/2014/main" id="{0CA14719-28D1-1245-82ED-C30AEA3FF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5955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id="{A0F20BEC-0D1F-424C-A708-3CD1B159CB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955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1AF30013-E0ED-7F43-83DA-D58BF2C564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5955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6" name="Рисунок 16">
            <a:extLst>
              <a:ext uri="{FF2B5EF4-FFF2-40B4-BE49-F238E27FC236}">
                <a16:creationId xmlns:a16="http://schemas.microsoft.com/office/drawing/2014/main" id="{6F279F35-215F-8247-9F1E-B98FCFCBD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162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8">
            <a:extLst>
              <a:ext uri="{FF2B5EF4-FFF2-40B4-BE49-F238E27FC236}">
                <a16:creationId xmlns:a16="http://schemas.microsoft.com/office/drawing/2014/main" id="{A61B963F-0880-1E47-A659-7FC76D4D9D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162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8" name="Текст 18">
            <a:extLst>
              <a:ext uri="{FF2B5EF4-FFF2-40B4-BE49-F238E27FC236}">
                <a16:creationId xmlns:a16="http://schemas.microsoft.com/office/drawing/2014/main" id="{50E852F6-B5E8-8B43-801C-1C4F7B19A5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7162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9" name="Рисунок 16">
            <a:extLst>
              <a:ext uri="{FF2B5EF4-FFF2-40B4-BE49-F238E27FC236}">
                <a16:creationId xmlns:a16="http://schemas.microsoft.com/office/drawing/2014/main" id="{4FA256BD-105F-BE40-B47B-B9E1894250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8044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0" name="Текст 18">
            <a:extLst>
              <a:ext uri="{FF2B5EF4-FFF2-40B4-BE49-F238E27FC236}">
                <a16:creationId xmlns:a16="http://schemas.microsoft.com/office/drawing/2014/main" id="{6A4AC0F6-874C-7C4C-9547-94508CE42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8044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1" name="Текст 18">
            <a:extLst>
              <a:ext uri="{FF2B5EF4-FFF2-40B4-BE49-F238E27FC236}">
                <a16:creationId xmlns:a16="http://schemas.microsoft.com/office/drawing/2014/main" id="{EA3CCA23-6E76-8F41-9FED-4DB323AEC8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8044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2" name="Рисунок 16">
            <a:extLst>
              <a:ext uri="{FF2B5EF4-FFF2-40B4-BE49-F238E27FC236}">
                <a16:creationId xmlns:a16="http://schemas.microsoft.com/office/drawing/2014/main" id="{C2654D0F-1EF0-C945-B023-1561C866903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251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3" name="Текст 18">
            <a:extLst>
              <a:ext uri="{FF2B5EF4-FFF2-40B4-BE49-F238E27FC236}">
                <a16:creationId xmlns:a16="http://schemas.microsoft.com/office/drawing/2014/main" id="{117D52FF-094D-6749-8A26-B894CEF6AC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9251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4" name="Текст 18">
            <a:extLst>
              <a:ext uri="{FF2B5EF4-FFF2-40B4-BE49-F238E27FC236}">
                <a16:creationId xmlns:a16="http://schemas.microsoft.com/office/drawing/2014/main" id="{0052C3E7-B5A5-E44C-91BD-16DB655583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19251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5" name="Рисунок 16">
            <a:extLst>
              <a:ext uri="{FF2B5EF4-FFF2-40B4-BE49-F238E27FC236}">
                <a16:creationId xmlns:a16="http://schemas.microsoft.com/office/drawing/2014/main" id="{D4C618F6-4987-274F-8D08-0934922ACA5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955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6" name="Текст 18">
            <a:extLst>
              <a:ext uri="{FF2B5EF4-FFF2-40B4-BE49-F238E27FC236}">
                <a16:creationId xmlns:a16="http://schemas.microsoft.com/office/drawing/2014/main" id="{04553546-0C16-4843-8655-70FFDC038A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5955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7" name="Текст 18">
            <a:extLst>
              <a:ext uri="{FF2B5EF4-FFF2-40B4-BE49-F238E27FC236}">
                <a16:creationId xmlns:a16="http://schemas.microsoft.com/office/drawing/2014/main" id="{0F174D17-C816-804A-BED4-E43623C466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5955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8" name="Рисунок 16">
            <a:extLst>
              <a:ext uri="{FF2B5EF4-FFF2-40B4-BE49-F238E27FC236}">
                <a16:creationId xmlns:a16="http://schemas.microsoft.com/office/drawing/2014/main" id="{3A5BCDFF-966C-EE4B-B676-0DC4FE521CD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097162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9" name="Текст 18">
            <a:extLst>
              <a:ext uri="{FF2B5EF4-FFF2-40B4-BE49-F238E27FC236}">
                <a16:creationId xmlns:a16="http://schemas.microsoft.com/office/drawing/2014/main" id="{3E877DB1-D772-1B4C-8F31-F2C6ACE01C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7162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0" name="Текст 18">
            <a:extLst>
              <a:ext uri="{FF2B5EF4-FFF2-40B4-BE49-F238E27FC236}">
                <a16:creationId xmlns:a16="http://schemas.microsoft.com/office/drawing/2014/main" id="{BE7B6561-93FC-9B47-B1F2-95F66BC3A8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7162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373FEBAB-37BE-6B43-AFCA-653DB9B95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1033272"/>
            <a:ext cx="8357616" cy="969264"/>
          </a:xfrm>
        </p:spPr>
        <p:txBody>
          <a:bodyPr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2406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DD89A25-D608-4E21-98AE-8C4176C6D63A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4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2" r:id="rId11"/>
    <p:sldLayoutId id="214748366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C58393-FADE-4230-9BF7-311D876214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48" t="4807" b="45638"/>
          <a:stretch/>
        </p:blipFill>
        <p:spPr>
          <a:xfrm>
            <a:off x="3686175" y="0"/>
            <a:ext cx="8505825" cy="6858000"/>
          </a:xfrm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879635"/>
            <a:ext cx="7659486" cy="1198178"/>
          </a:xfrm>
        </p:spPr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137" y="2456928"/>
            <a:ext cx="2952599" cy="3883487"/>
          </a:xfrm>
        </p:spPr>
        <p:txBody>
          <a:bodyPr rtlCol="0">
            <a:noAutofit/>
          </a:bodyPr>
          <a:lstStyle/>
          <a:p>
            <a:pPr rtl="0"/>
            <a:r>
              <a:rPr lang="ru-RU" dirty="0" err="1"/>
              <a:t>Дамаскина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Иванна Юрьевна,</a:t>
            </a:r>
          </a:p>
          <a:p>
            <a:pPr rtl="0"/>
            <a:r>
              <a:rPr lang="ru-RU" dirty="0"/>
              <a:t>учитель ИЗО и технологии</a:t>
            </a:r>
          </a:p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r>
              <a:rPr lang="ru-RU" dirty="0"/>
              <a:t>МАОУ гимназия №5</a:t>
            </a:r>
          </a:p>
          <a:p>
            <a:pPr rtl="0"/>
            <a:r>
              <a:rPr lang="ru-RU" dirty="0"/>
              <a:t>города Тюмени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271747"/>
            <a:ext cx="7327900" cy="902916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ru-RU" dirty="0"/>
              <a:t>Математическая грамотность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3045" y="3174663"/>
            <a:ext cx="7065910" cy="120069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rtl="0"/>
            <a:r>
              <a:rPr lang="ru-RU" sz="2000" dirty="0"/>
              <a:t>это </a:t>
            </a:r>
            <a:r>
              <a:rPr lang="ru-RU" sz="3600" i="0" dirty="0">
                <a:effectLst/>
              </a:rPr>
              <a:t>способность </a:t>
            </a:r>
            <a:r>
              <a:rPr lang="ru-RU" sz="2300" i="0" dirty="0">
                <a:effectLst/>
              </a:rPr>
              <a:t>индивидуума проводить математические</a:t>
            </a:r>
            <a:r>
              <a:rPr lang="ru-RU" i="0" dirty="0">
                <a:effectLst/>
              </a:rPr>
              <a:t> </a:t>
            </a:r>
            <a:r>
              <a:rPr lang="ru-RU" sz="3600" i="0" dirty="0">
                <a:effectLst/>
              </a:rPr>
              <a:t>рассуждения и формулировать, </a:t>
            </a:r>
            <a:r>
              <a:rPr lang="ru-RU" sz="2300" i="0" dirty="0">
                <a:effectLst/>
              </a:rPr>
              <a:t>применять, </a:t>
            </a:r>
            <a:r>
              <a:rPr lang="ru-RU" sz="3600" i="0" dirty="0">
                <a:effectLst/>
              </a:rPr>
              <a:t>интерпретировать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F416C0-FCBE-4BD9-9E2D-483CACCF06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01" b="2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704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Блок-схема: память с последовательным доступом 34">
            <a:extLst>
              <a:ext uri="{FF2B5EF4-FFF2-40B4-BE49-F238E27FC236}">
                <a16:creationId xmlns:a16="http://schemas.microsoft.com/office/drawing/2014/main" id="{18D3264E-2F05-41E7-93A0-C1656F920837}"/>
              </a:ext>
            </a:extLst>
          </p:cNvPr>
          <p:cNvSpPr/>
          <p:nvPr/>
        </p:nvSpPr>
        <p:spPr>
          <a:xfrm rot="10800000" flipH="1">
            <a:off x="4717916" y="1925222"/>
            <a:ext cx="1486615" cy="1236995"/>
          </a:xfrm>
          <a:prstGeom prst="flowChartMagneticTap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память с последовательным доступом 24">
            <a:extLst>
              <a:ext uri="{FF2B5EF4-FFF2-40B4-BE49-F238E27FC236}">
                <a16:creationId xmlns:a16="http://schemas.microsoft.com/office/drawing/2014/main" id="{91498567-8AA2-4A49-9F3C-305251C563C6}"/>
              </a:ext>
            </a:extLst>
          </p:cNvPr>
          <p:cNvSpPr/>
          <p:nvPr/>
        </p:nvSpPr>
        <p:spPr>
          <a:xfrm rot="10800000" flipH="1">
            <a:off x="510012" y="4518524"/>
            <a:ext cx="1730830" cy="1484304"/>
          </a:xfrm>
          <a:prstGeom prst="flowChartMagneticTap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26" y="564829"/>
            <a:ext cx="7997604" cy="1073597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altLang="ru-RU" sz="4000" b="1" dirty="0">
                <a:solidFill>
                  <a:schemeClr val="accent1"/>
                </a:solidFill>
                <a:cs typeface="Calibri" panose="020F0502020204030204" pitchFamily="34" charset="0"/>
              </a:rPr>
              <a:t>Математическая грамотность</a:t>
            </a:r>
            <a:br>
              <a:rPr lang="ru-RU" altLang="ru-RU" sz="4000" b="1" dirty="0">
                <a:solidFill>
                  <a:schemeClr val="accent1"/>
                </a:solidFill>
                <a:cs typeface="Calibri" panose="020F0502020204030204" pitchFamily="34" charset="0"/>
              </a:rPr>
            </a:br>
            <a:r>
              <a:rPr lang="ru-RU" altLang="ru-RU" sz="4000" b="1" dirty="0">
                <a:solidFill>
                  <a:schemeClr val="accent1"/>
                </a:solidFill>
                <a:cs typeface="Calibri" panose="020F0502020204030204" pitchFamily="34" charset="0"/>
              </a:rPr>
              <a:t>на творческих </a:t>
            </a:r>
            <a:br>
              <a:rPr lang="ru-RU" altLang="ru-RU" sz="4000" b="1" dirty="0">
                <a:solidFill>
                  <a:schemeClr val="accent1"/>
                </a:solidFill>
                <a:cs typeface="Calibri" panose="020F0502020204030204" pitchFamily="34" charset="0"/>
              </a:rPr>
            </a:br>
            <a:r>
              <a:rPr lang="ru-RU" altLang="ru-RU" sz="4000" b="1" dirty="0">
                <a:solidFill>
                  <a:schemeClr val="accent1"/>
                </a:solidFill>
                <a:cs typeface="Calibri" panose="020F0502020204030204" pitchFamily="34" charset="0"/>
              </a:rPr>
              <a:t>уроках </a:t>
            </a:r>
            <a:endParaRPr lang="ru-RU" dirty="0">
              <a:solidFill>
                <a:schemeClr val="accent1"/>
              </a:solidFill>
              <a:cs typeface="Calibri" panose="020F050202020403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325E9C-6D27-6149-B34D-1A7DD4B1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A0D97-1EB9-446D-B4D9-73B38FB25A64}" type="datetime1">
              <a:rPr lang="ru-RU" smtClean="0"/>
              <a:t>24.03.2024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3A83D0-DB08-F443-A63A-E16EA4CC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Архитектурный креатив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DFE594-D654-1149-885C-D2CCBDE2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38028-F646-4E24-8993-27F60FCDCD3B}"/>
              </a:ext>
            </a:extLst>
          </p:cNvPr>
          <p:cNvSpPr txBox="1"/>
          <p:nvPr/>
        </p:nvSpPr>
        <p:spPr>
          <a:xfrm>
            <a:off x="10086474" y="5630540"/>
            <a:ext cx="1724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ECC898-6DE8-41B0-82D9-6F96E3EA5DDE}"/>
              </a:ext>
            </a:extLst>
          </p:cNvPr>
          <p:cNvSpPr txBox="1"/>
          <p:nvPr/>
        </p:nvSpPr>
        <p:spPr>
          <a:xfrm rot="17102783">
            <a:off x="6362524" y="2115630"/>
            <a:ext cx="7325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Важно!</a:t>
            </a:r>
            <a:r>
              <a:rPr lang="ru-RU" dirty="0"/>
              <a:t> </a:t>
            </a:r>
            <a:r>
              <a:rPr lang="ru-RU" sz="3600" dirty="0"/>
              <a:t>применять</a:t>
            </a:r>
            <a:r>
              <a:rPr lang="ru-RU" dirty="0"/>
              <a:t> знания </a:t>
            </a:r>
          </a:p>
          <a:p>
            <a:r>
              <a:rPr lang="ru-RU" dirty="0"/>
              <a:t>полученные в школе в реальной жизни.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5380B-4D24-4E5B-9E7C-59E9B4889CF9}"/>
              </a:ext>
            </a:extLst>
          </p:cNvPr>
          <p:cNvSpPr txBox="1"/>
          <p:nvPr/>
        </p:nvSpPr>
        <p:spPr>
          <a:xfrm>
            <a:off x="534874" y="4823863"/>
            <a:ext cx="1730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урок технологии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E0AF1-71CD-4E29-905D-CAB56569A45F}"/>
              </a:ext>
            </a:extLst>
          </p:cNvPr>
          <p:cNvSpPr txBox="1"/>
          <p:nvPr/>
        </p:nvSpPr>
        <p:spPr>
          <a:xfrm>
            <a:off x="845388" y="2531610"/>
            <a:ext cx="3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>
                <a:latin typeface="Calibri" panose="020F0502020204030204" pitchFamily="34" charset="0"/>
                <a:cs typeface="Calibri" panose="020F0502020204030204" pitchFamily="34" charset="0"/>
              </a:rPr>
              <a:t>высчитать 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какой отрез ткани потребуется для пошива юбки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0268B9-CC3F-48F2-B649-1C709C9624F2}"/>
              </a:ext>
            </a:extLst>
          </p:cNvPr>
          <p:cNvSpPr txBox="1"/>
          <p:nvPr/>
        </p:nvSpPr>
        <p:spPr>
          <a:xfrm>
            <a:off x="1513832" y="3351534"/>
            <a:ext cx="2348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начертить развертку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8D7755-9895-4E25-9809-E40FBEDE5B74}"/>
              </a:ext>
            </a:extLst>
          </p:cNvPr>
          <p:cNvSpPr txBox="1"/>
          <p:nvPr/>
        </p:nvSpPr>
        <p:spPr>
          <a:xfrm>
            <a:off x="1712442" y="4026694"/>
            <a:ext cx="3359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знать размеры простой фигуры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974A33-E577-4577-9891-BAC8885877C3}"/>
              </a:ext>
            </a:extLst>
          </p:cNvPr>
          <p:cNvSpPr txBox="1"/>
          <p:nvPr/>
        </p:nvSpPr>
        <p:spPr>
          <a:xfrm>
            <a:off x="2225022" y="4670098"/>
            <a:ext cx="306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записать размеры и объемы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1ABDC4-271D-4739-8766-BBC6620DE29C}"/>
              </a:ext>
            </a:extLst>
          </p:cNvPr>
          <p:cNvSpPr txBox="1"/>
          <p:nvPr/>
        </p:nvSpPr>
        <p:spPr>
          <a:xfrm>
            <a:off x="4514104" y="2175232"/>
            <a:ext cx="1730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урок </a:t>
            </a:r>
          </a:p>
          <a:p>
            <a:pPr algn="ctr"/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ИЗО</a:t>
            </a:r>
            <a:endParaRPr lang="ru-RU" sz="20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9EAE7FB-5939-488B-A83C-0E50862DF074}"/>
              </a:ext>
            </a:extLst>
          </p:cNvPr>
          <p:cNvSpPr/>
          <p:nvPr/>
        </p:nvSpPr>
        <p:spPr>
          <a:xfrm>
            <a:off x="852855" y="2577295"/>
            <a:ext cx="3192934" cy="62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E017296-3512-40A2-AEE4-FA0EAB6AE0BF}"/>
              </a:ext>
            </a:extLst>
          </p:cNvPr>
          <p:cNvSpPr/>
          <p:nvPr/>
        </p:nvSpPr>
        <p:spPr>
          <a:xfrm>
            <a:off x="1367375" y="3344393"/>
            <a:ext cx="2678414" cy="5110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C9851D5-442C-4296-8873-030736E92051}"/>
              </a:ext>
            </a:extLst>
          </p:cNvPr>
          <p:cNvSpPr/>
          <p:nvPr/>
        </p:nvSpPr>
        <p:spPr>
          <a:xfrm>
            <a:off x="1712442" y="3985459"/>
            <a:ext cx="3237682" cy="5110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4CACA7C-66C0-4B76-80AB-9D9140ADBB4C}"/>
              </a:ext>
            </a:extLst>
          </p:cNvPr>
          <p:cNvSpPr/>
          <p:nvPr/>
        </p:nvSpPr>
        <p:spPr>
          <a:xfrm>
            <a:off x="2129658" y="4644741"/>
            <a:ext cx="3237682" cy="5110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F50541-A975-4C67-BEF5-5811A6D1C08C}"/>
              </a:ext>
            </a:extLst>
          </p:cNvPr>
          <p:cNvSpPr txBox="1"/>
          <p:nvPr/>
        </p:nvSpPr>
        <p:spPr>
          <a:xfrm>
            <a:off x="6028408" y="1443897"/>
            <a:ext cx="26071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знать плотность бумаги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B848DB5-658F-4993-9E40-988DE8B54410}"/>
              </a:ext>
            </a:extLst>
          </p:cNvPr>
          <p:cNvSpPr/>
          <p:nvPr/>
        </p:nvSpPr>
        <p:spPr>
          <a:xfrm>
            <a:off x="6014428" y="1396958"/>
            <a:ext cx="2621131" cy="5104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C0C49F-2583-492F-AC5D-7D52A969E5EF}"/>
              </a:ext>
            </a:extLst>
          </p:cNvPr>
          <p:cNvSpPr txBox="1"/>
          <p:nvPr/>
        </p:nvSpPr>
        <p:spPr>
          <a:xfrm>
            <a:off x="6998661" y="3429823"/>
            <a:ext cx="2004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законы линейной перспективы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1AFB453-4583-4E71-ACBC-52E76F9C2B15}"/>
              </a:ext>
            </a:extLst>
          </p:cNvPr>
          <p:cNvSpPr/>
          <p:nvPr/>
        </p:nvSpPr>
        <p:spPr>
          <a:xfrm>
            <a:off x="6998661" y="3490066"/>
            <a:ext cx="2004766" cy="6463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8E4E8D-12C4-47FA-AA70-BBAA3008CDB7}"/>
              </a:ext>
            </a:extLst>
          </p:cNvPr>
          <p:cNvSpPr txBox="1"/>
          <p:nvPr/>
        </p:nvSpPr>
        <p:spPr>
          <a:xfrm>
            <a:off x="7000813" y="4258965"/>
            <a:ext cx="1328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пропорции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E3F4EF8-828C-4A43-9CD9-31FEDE707BCB}"/>
              </a:ext>
            </a:extLst>
          </p:cNvPr>
          <p:cNvSpPr/>
          <p:nvPr/>
        </p:nvSpPr>
        <p:spPr>
          <a:xfrm>
            <a:off x="6997502" y="4258965"/>
            <a:ext cx="1331726" cy="4412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изогнутая вправо 35">
            <a:extLst>
              <a:ext uri="{FF2B5EF4-FFF2-40B4-BE49-F238E27FC236}">
                <a16:creationId xmlns:a16="http://schemas.microsoft.com/office/drawing/2014/main" id="{AB00A53A-A1F2-4AC0-990D-4B6844532212}"/>
              </a:ext>
            </a:extLst>
          </p:cNvPr>
          <p:cNvSpPr/>
          <p:nvPr/>
        </p:nvSpPr>
        <p:spPr>
          <a:xfrm rot="16471048">
            <a:off x="6017768" y="2701082"/>
            <a:ext cx="563380" cy="1004847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7" name="Стрелка: изогнутая вправо 36">
            <a:extLst>
              <a:ext uri="{FF2B5EF4-FFF2-40B4-BE49-F238E27FC236}">
                <a16:creationId xmlns:a16="http://schemas.microsoft.com/office/drawing/2014/main" id="{E1061817-0962-45CC-8A1C-3520D3A4F87B}"/>
              </a:ext>
            </a:extLst>
          </p:cNvPr>
          <p:cNvSpPr/>
          <p:nvPr/>
        </p:nvSpPr>
        <p:spPr>
          <a:xfrm rot="11250487" flipH="1">
            <a:off x="526998" y="3483035"/>
            <a:ext cx="563380" cy="1004847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8" name="Стрелка: изогнутая вправо 37">
            <a:extLst>
              <a:ext uri="{FF2B5EF4-FFF2-40B4-BE49-F238E27FC236}">
                <a16:creationId xmlns:a16="http://schemas.microsoft.com/office/drawing/2014/main" id="{C8960841-66C4-43B8-B4F7-7BDAD0B1F5AE}"/>
              </a:ext>
            </a:extLst>
          </p:cNvPr>
          <p:cNvSpPr/>
          <p:nvPr/>
        </p:nvSpPr>
        <p:spPr>
          <a:xfrm rot="14198876">
            <a:off x="2574897" y="5312783"/>
            <a:ext cx="563380" cy="1004847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DF4AA1-03F5-4FF2-90F4-0495971A26BA}"/>
              </a:ext>
            </a:extLst>
          </p:cNvPr>
          <p:cNvSpPr txBox="1"/>
          <p:nvPr/>
        </p:nvSpPr>
        <p:spPr>
          <a:xfrm>
            <a:off x="6336664" y="1943774"/>
            <a:ext cx="2737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изучения академического </a:t>
            </a:r>
          </a:p>
          <a:p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рисунка</a:t>
            </a:r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FF3ED5-86F6-4C33-AB5C-340EA6F08B17}"/>
              </a:ext>
            </a:extLst>
          </p:cNvPr>
          <p:cNvSpPr txBox="1"/>
          <p:nvPr/>
        </p:nvSpPr>
        <p:spPr>
          <a:xfrm>
            <a:off x="6796668" y="2650258"/>
            <a:ext cx="2218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построение простых геометрических тел</a:t>
            </a:r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84CA1A3-8A18-48E4-8729-E3BCF558AF7E}"/>
              </a:ext>
            </a:extLst>
          </p:cNvPr>
          <p:cNvSpPr/>
          <p:nvPr/>
        </p:nvSpPr>
        <p:spPr>
          <a:xfrm>
            <a:off x="6380684" y="2013667"/>
            <a:ext cx="2649291" cy="5791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00B7217-E234-4563-B470-C3F01090E113}"/>
              </a:ext>
            </a:extLst>
          </p:cNvPr>
          <p:cNvSpPr/>
          <p:nvPr/>
        </p:nvSpPr>
        <p:spPr>
          <a:xfrm>
            <a:off x="6852846" y="2735911"/>
            <a:ext cx="2162261" cy="6411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изогнутая вправо 44">
            <a:extLst>
              <a:ext uri="{FF2B5EF4-FFF2-40B4-BE49-F238E27FC236}">
                <a16:creationId xmlns:a16="http://schemas.microsoft.com/office/drawing/2014/main" id="{623F0B19-BB96-4B01-B802-1FF99F9972B4}"/>
              </a:ext>
            </a:extLst>
          </p:cNvPr>
          <p:cNvSpPr/>
          <p:nvPr/>
        </p:nvSpPr>
        <p:spPr>
          <a:xfrm rot="14561092" flipH="1">
            <a:off x="5479308" y="769529"/>
            <a:ext cx="563380" cy="1004847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CF2907-9401-4A43-98C1-CC9410069390}"/>
              </a:ext>
            </a:extLst>
          </p:cNvPr>
          <p:cNvSpPr txBox="1"/>
          <p:nvPr/>
        </p:nvSpPr>
        <p:spPr>
          <a:xfrm>
            <a:off x="3696532" y="5695580"/>
            <a:ext cx="48725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chemeClr val="accent3">
                    <a:lumMod val="75000"/>
                  </a:schemeClr>
                </a:solidFill>
              </a:rPr>
              <a:t>Перспективным в плане повышения функциональной грамотности является проектная и исследовательская деятельность.</a:t>
            </a:r>
            <a:br>
              <a:rPr lang="ru-RU" sz="1400" dirty="0">
                <a:solidFill>
                  <a:schemeClr val="accent3">
                    <a:lumMod val="75000"/>
                  </a:schemeClr>
                </a:solidFill>
              </a:rPr>
            </a:br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01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271747"/>
            <a:ext cx="7327900" cy="902916"/>
          </a:xfrm>
        </p:spPr>
        <p:txBody>
          <a:bodyPr rtlCol="0" anchor="ctr">
            <a:normAutofit/>
          </a:bodyPr>
          <a:lstStyle/>
          <a:p>
            <a:pPr rtl="0"/>
            <a:r>
              <a:rPr lang="ru-RU" dirty="0"/>
              <a:t>«Архитектурный креатив»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3045" y="3082992"/>
            <a:ext cx="7065910" cy="1200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sz="1100" dirty="0"/>
              <a:t>творческий</a:t>
            </a:r>
            <a:r>
              <a:rPr lang="ru-RU" sz="2000" dirty="0"/>
              <a:t> проект на </a:t>
            </a:r>
            <a:r>
              <a:rPr lang="ru-RU" sz="3600" dirty="0"/>
              <a:t>синтезе</a:t>
            </a:r>
            <a:r>
              <a:rPr lang="ru-RU" sz="2000" dirty="0"/>
              <a:t> </a:t>
            </a:r>
          </a:p>
          <a:p>
            <a:pPr rtl="0"/>
            <a:r>
              <a:rPr lang="ru-RU" sz="2000" dirty="0"/>
              <a:t>ИЗО и математики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8EA735-D88C-4B7F-A5BB-965CA6A682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824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2C3E687-54C8-41EE-80C3-E89DBF562934}"/>
              </a:ext>
            </a:extLst>
          </p:cNvPr>
          <p:cNvSpPr txBox="1"/>
          <p:nvPr/>
        </p:nvSpPr>
        <p:spPr>
          <a:xfrm rot="10800000">
            <a:off x="4864970" y="4989342"/>
            <a:ext cx="64396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ОБЪЕДИНИТЬ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EF7C295-3DFB-7D4F-AFE7-F4DFE655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8E611F06-30E2-476D-A029-039134AA3A85}" type="datetime1">
              <a:rPr lang="ru-RU" smtClean="0"/>
              <a:t>24.03.2024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02B7E2-0AD7-2E47-940C-6279218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8D80CF-8B32-7944-ADE2-7361CDA2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13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B2E714-C12F-4673-A8D0-FAC4EC0F3E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7138" y="5121280"/>
            <a:ext cx="3727450" cy="515938"/>
          </a:xfrm>
        </p:spPr>
        <p:txBody>
          <a:bodyPr/>
          <a:lstStyle/>
          <a:p>
            <a:r>
              <a:rPr lang="ru-RU" b="1" dirty="0"/>
              <a:t>УВИДЕТЬ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ПОБЕДИТЬ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DB000-641F-4549-9B70-15BC3D51A908}"/>
              </a:ext>
            </a:extLst>
          </p:cNvPr>
          <p:cNvSpPr txBox="1"/>
          <p:nvPr/>
        </p:nvSpPr>
        <p:spPr>
          <a:xfrm>
            <a:off x="1960353" y="1496973"/>
            <a:ext cx="995272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1" spc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Математическая грамотность</a:t>
            </a:r>
            <a:br>
              <a:rPr lang="ru-RU" spc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spc="0" dirty="0">
                <a:latin typeface="Calibri" panose="020F0502020204030204" pitchFamily="34" charset="0"/>
                <a:cs typeface="Calibri" panose="020F0502020204030204" pitchFamily="34" charset="0"/>
              </a:rPr>
              <a:t>Задачи: </a:t>
            </a:r>
            <a: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  <a:t>- функциональность здания;</a:t>
            </a:r>
            <a:b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- доступность материала;</a:t>
            </a:r>
            <a:b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- сопоставить способом сравнения лучшие стороны заданного  </a:t>
            </a:r>
            <a:b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архитектурного стиля;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- анализировать рынок.</a:t>
            </a:r>
            <a:br>
              <a:rPr lang="ru-RU" spc="0" dirty="0"/>
            </a:b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716052-CCC8-46D3-9FF7-64EAFD782A25}"/>
              </a:ext>
            </a:extLst>
          </p:cNvPr>
          <p:cNvSpPr txBox="1"/>
          <p:nvPr/>
        </p:nvSpPr>
        <p:spPr>
          <a:xfrm>
            <a:off x="1973812" y="3448756"/>
            <a:ext cx="99527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1" spc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Креативная грамотность</a:t>
            </a:r>
            <a:br>
              <a:rPr lang="ru-RU" spc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spc="0" dirty="0">
                <a:latin typeface="Calibri" panose="020F0502020204030204" pitchFamily="34" charset="0"/>
                <a:cs typeface="Calibri" panose="020F0502020204030204" pitchFamily="34" charset="0"/>
              </a:rPr>
              <a:t>Задачи: </a:t>
            </a:r>
            <a: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  <a:t>- увеличить конкурентоспособность;</a:t>
            </a:r>
            <a:b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  <a:t>             - выявить сильные уникальные стороны архитектурного стиля;</a:t>
            </a:r>
            <a:b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  <a:t>             - суметь подать защиту буклета в выгодном свете.</a:t>
            </a:r>
            <a:br>
              <a:rPr lang="ru-RU" sz="2000" spc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E2C3C0-0C46-4C83-A582-AF5B2886F4AC}"/>
              </a:ext>
            </a:extLst>
          </p:cNvPr>
          <p:cNvSpPr txBox="1"/>
          <p:nvPr/>
        </p:nvSpPr>
        <p:spPr>
          <a:xfrm>
            <a:off x="1960353" y="525826"/>
            <a:ext cx="79600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1" spc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 ПРОЕКТА: </a:t>
            </a:r>
            <a:br>
              <a:rPr lang="ru-RU" sz="3200" i="1" spc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spc="0" dirty="0"/>
              <a:t>создать буклет</a:t>
            </a:r>
            <a:r>
              <a:rPr lang="ru-RU" sz="2000" dirty="0"/>
              <a:t> </a:t>
            </a:r>
            <a:r>
              <a:rPr lang="ru-RU" sz="2000" spc="0" dirty="0"/>
              <a:t>не похожим на другие, следуя логическим цепочкам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80388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67" y="136525"/>
            <a:ext cx="8344523" cy="1236994"/>
          </a:xfrm>
        </p:spPr>
        <p:txBody>
          <a:bodyPr rtlCol="0"/>
          <a:lstStyle/>
          <a:p>
            <a:pPr rtl="0"/>
            <a:r>
              <a:rPr lang="ru-RU" dirty="0"/>
              <a:t>Знакомство с АК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325E9C-6D27-6149-B34D-1A7DD4B1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A0D97-1EB9-446D-B4D9-73B38FB25A64}" type="datetime1">
              <a:rPr lang="ru-RU" smtClean="0"/>
              <a:t>24.03.2024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3A83D0-DB08-F443-A63A-E16EA4CC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DFE594-D654-1149-885C-D2CCBDE2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14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658C0-667D-4BF0-86E7-EC414D97B24E}"/>
              </a:ext>
            </a:extLst>
          </p:cNvPr>
          <p:cNvSpPr txBox="1"/>
          <p:nvPr/>
        </p:nvSpPr>
        <p:spPr>
          <a:xfrm>
            <a:off x="769366" y="1079148"/>
            <a:ext cx="776215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Архитектурный стиль </a:t>
            </a:r>
            <a:r>
              <a:rPr lang="ru-RU" sz="2000" dirty="0"/>
              <a:t>— это совокупность деталей и особенностей сооружения, которые указывают на время его постройки, назначение, историческую ценность, регион, а иногда даже и на автора. Разные стили оперируют разными формами и материалами, отражая изменения моды, верований, владеющих умами идей, технологий. Какие-то стили следуют друг за другом в хронологическом порядке, какие-то развиваются параллельно во времени.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Чаще смена доминирующих стилей происходит постепенно, по мере того как архитекторы воспринимают дух времени и адаптируются к новым идеям. </a:t>
            </a:r>
          </a:p>
          <a:p>
            <a:pPr algn="just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10E5D-E662-487A-8B1E-0B97D81B0B06}"/>
              </a:ext>
            </a:extLst>
          </p:cNvPr>
          <p:cNvSpPr txBox="1"/>
          <p:nvPr/>
        </p:nvSpPr>
        <p:spPr>
          <a:xfrm rot="17048918">
            <a:off x="6834359" y="2756531"/>
            <a:ext cx="6094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Архитекторы</a:t>
            </a:r>
            <a:r>
              <a:rPr lang="ru-RU" dirty="0"/>
              <a:t> воспринимают </a:t>
            </a:r>
            <a:r>
              <a:rPr lang="ru-RU" sz="3200" dirty="0"/>
              <a:t>дух</a:t>
            </a:r>
            <a:r>
              <a:rPr lang="ru-RU" dirty="0"/>
              <a:t> времени и </a:t>
            </a:r>
            <a:r>
              <a:rPr lang="ru-RU" sz="2800" dirty="0"/>
              <a:t>адаптируются</a:t>
            </a:r>
            <a:r>
              <a:rPr lang="ru-RU" dirty="0"/>
              <a:t> к новым </a:t>
            </a:r>
            <a:r>
              <a:rPr lang="ru-RU" sz="2800" dirty="0"/>
              <a:t>идеям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738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3693B0-8762-4456-995D-07C703B674F0}"/>
              </a:ext>
            </a:extLst>
          </p:cNvPr>
          <p:cNvSpPr/>
          <p:nvPr/>
        </p:nvSpPr>
        <p:spPr>
          <a:xfrm>
            <a:off x="693684" y="2286000"/>
            <a:ext cx="11498316" cy="344194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 descr="Растительность">
            <a:extLst>
              <a:ext uri="{FF2B5EF4-FFF2-40B4-BE49-F238E27FC236}">
                <a16:creationId xmlns:a16="http://schemas.microsoft.com/office/drawing/2014/main" id="{A2FFB594-F12D-4187-B225-766DFDE5B4F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0" y="12940"/>
            <a:ext cx="85344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4" y="879636"/>
            <a:ext cx="6294727" cy="1206888"/>
          </a:xfrm>
        </p:spPr>
        <p:txBody>
          <a:bodyPr rtlCol="0"/>
          <a:lstStyle/>
          <a:p>
            <a:pPr rtl="0"/>
            <a:r>
              <a:rPr lang="ru-RU" dirty="0"/>
              <a:t>КАК МЫ ЭТОГО ДОСТИГНЕМ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B7AFC44-0B03-0440-894A-F417DCE9DD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032" y="2654299"/>
            <a:ext cx="3165475" cy="3011395"/>
          </a:xfrm>
        </p:spPr>
        <p:txBody>
          <a:bodyPr rtlCol="0">
            <a:noAutofit/>
          </a:bodyPr>
          <a:lstStyle/>
          <a:p>
            <a:pPr rtl="0"/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Коэффициент окупаемости знаний</a:t>
            </a:r>
          </a:p>
          <a:p>
            <a:pPr lvl="1" rtl="0"/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Просмотреть вспомогательный материал по архитектурным стилям</a:t>
            </a:r>
          </a:p>
          <a:p>
            <a:pPr lvl="1" rtl="0"/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Визуализация качественной интеллектуальной возможности</a:t>
            </a:r>
          </a:p>
          <a:p>
            <a:pPr lvl="1" rtl="0"/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Использование мировых тенденций в возможностях дизайна</a:t>
            </a:r>
          </a:p>
          <a:p>
            <a:pPr rtl="0"/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1069" y="2654299"/>
            <a:ext cx="3165475" cy="3011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НИШЕВЫЕ РЫНКИ продукта</a:t>
            </a:r>
          </a:p>
          <a:p>
            <a:pPr lvl="1" rtl="0"/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Рассмотреть востребованность данного продукта в условиях строительства и землепользования</a:t>
            </a:r>
          </a:p>
          <a:p>
            <a:pPr lvl="1" rtl="0"/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Вовлечение лучших дизайнеров с передовыми результатами</a:t>
            </a:r>
          </a:p>
          <a:p>
            <a:pPr rtl="0"/>
            <a:endParaRPr lang="ru-RU" sz="1600" dirty="0"/>
          </a:p>
          <a:p>
            <a:pPr rtl="0"/>
            <a:endParaRPr lang="ru-RU" sz="1600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5132" y="2654299"/>
            <a:ext cx="3165475" cy="3011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ЦЕПОЧКИ построения</a:t>
            </a:r>
          </a:p>
          <a:p>
            <a:pPr lvl="1" rtl="0"/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Формирование индивидуального архитектурного стиля здания с помощью надежных идей</a:t>
            </a:r>
          </a:p>
          <a:p>
            <a:pPr lvl="1" rtl="0"/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Своевременное предоставление поискового материала для использования в буклете</a:t>
            </a:r>
          </a:p>
          <a:p>
            <a:pPr rtl="0"/>
            <a:endParaRPr lang="ru-RU" sz="16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530CBE-EF98-064C-9A75-67AC6863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84CD1E92-4337-4B9F-93F9-9C8B29342F0E}" type="datetime1">
              <a:rPr lang="ru-RU" smtClean="0"/>
              <a:t>24.03.2024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CA219616-FC92-EC4C-AE00-252AB957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9A1DB4D-ED7B-3640-82F3-DBA73297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508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Винтовая лестница">
            <a:extLst>
              <a:ext uri="{FF2B5EF4-FFF2-40B4-BE49-F238E27FC236}">
                <a16:creationId xmlns:a16="http://schemas.microsoft.com/office/drawing/2014/main" id="{CA7AA561-D43A-44FB-9797-ADF1120FE1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23" r="223"/>
          <a:stretch/>
        </p:blipFill>
        <p:spPr>
          <a:xfrm>
            <a:off x="6461342" y="0"/>
            <a:ext cx="5730658" cy="6858000"/>
          </a:xfrm>
        </p:spPr>
      </p:pic>
      <p:sp>
        <p:nvSpPr>
          <p:cNvPr id="47" name="Заголовок 46">
            <a:extLst>
              <a:ext uri="{FF2B5EF4-FFF2-40B4-BE49-F238E27FC236}">
                <a16:creationId xmlns:a16="http://schemas.microsoft.com/office/drawing/2014/main" id="{167D37B9-A301-4761-8990-91AFC6B1E3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/>
              <a:t>ОБЛАСТИ ФОКУСА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5243244" cy="3539265"/>
          </a:xfrm>
        </p:spPr>
        <p:txBody>
          <a:bodyPr rtlCol="0">
            <a:noAutofit/>
          </a:bodyPr>
          <a:lstStyle/>
          <a:p>
            <a:pPr algn="just" rtl="0"/>
            <a:r>
              <a:rPr lang="ru-RU" dirty="0"/>
              <a:t>Буклет: сложение в один, два, три или четыре раза, либо совсем не мыслимым способом.</a:t>
            </a:r>
          </a:p>
          <a:p>
            <a:pPr algn="just" rtl="0"/>
            <a:r>
              <a:rPr lang="ru-RU" dirty="0"/>
              <a:t>Функциональность здания напрямую зависит от архитектурного стиля и наоборот.</a:t>
            </a:r>
          </a:p>
          <a:p>
            <a:pPr algn="just" rtl="0"/>
            <a:r>
              <a:rPr lang="ru-RU" dirty="0"/>
              <a:t>Визуализация картинок свободная: синяя ручка, черная ручка, маркеры, фломастеры, </a:t>
            </a:r>
            <a:r>
              <a:rPr lang="ru-RU" dirty="0" err="1"/>
              <a:t>цв.карандаши</a:t>
            </a:r>
            <a:r>
              <a:rPr lang="ru-RU" dirty="0"/>
              <a:t>, краски  и др.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D39D21-DB03-7C4B-BCD8-4A6826EB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D39ED3CA-0C11-461E-BB4A-251A7DF96AA5}" type="datetime1">
              <a:rPr lang="ru-RU" smtClean="0"/>
              <a:t>24.03.2024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35E91E-7CC8-9B42-8C6A-FB302D87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0386A5-8AD2-1C49-821C-F0DB60EA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7CFEE0-E53F-4C0E-987E-1ADC94C7D218}"/>
              </a:ext>
            </a:extLst>
          </p:cNvPr>
          <p:cNvSpPr/>
          <p:nvPr/>
        </p:nvSpPr>
        <p:spPr>
          <a:xfrm>
            <a:off x="7017803" y="323933"/>
            <a:ext cx="4239669" cy="51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Абстрактное изображение">
            <a:extLst>
              <a:ext uri="{FF2B5EF4-FFF2-40B4-BE49-F238E27FC236}">
                <a16:creationId xmlns:a16="http://schemas.microsoft.com/office/drawing/2014/main" id="{36C00303-A08F-4F62-BD8D-3CC12633BD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0"/>
            <a:ext cx="8534400" cy="6858000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161EBDAC-D08D-A24B-8EA9-377AF649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D702D04F-8307-43BF-9AF1-4E25C45EC83D}" type="datetime1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DE336-91C4-644F-9A64-DC93B220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ECA775-60F7-AF45-8128-48C93DA5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17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4330CD-E526-411B-ACA4-2E5FC79F1EDA}"/>
              </a:ext>
            </a:extLst>
          </p:cNvPr>
          <p:cNvSpPr/>
          <p:nvPr/>
        </p:nvSpPr>
        <p:spPr>
          <a:xfrm>
            <a:off x="5822829" y="974785"/>
            <a:ext cx="5287993" cy="465473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7803" y="323933"/>
            <a:ext cx="4446062" cy="587895"/>
          </a:xfrm>
        </p:spPr>
        <p:txBody>
          <a:bodyPr rtlCol="0"/>
          <a:lstStyle/>
          <a:p>
            <a:pPr rtl="0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Защита проекта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561" y="1225666"/>
            <a:ext cx="4744528" cy="367633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 rtl="0">
              <a:lnSpc>
                <a:spcPct val="100000"/>
              </a:lnSpc>
            </a:pPr>
            <a:r>
              <a:rPr lang="ru-RU" sz="2000" spc="0" dirty="0">
                <a:solidFill>
                  <a:schemeClr val="accent3">
                    <a:lumMod val="50000"/>
                  </a:schemeClr>
                </a:solidFill>
              </a:rPr>
              <a:t>Мы, группа по разработке </a:t>
            </a:r>
            <a:r>
              <a:rPr lang="ru-RU" sz="2000" spc="0" dirty="0" err="1">
                <a:solidFill>
                  <a:schemeClr val="accent3">
                    <a:lumMod val="50000"/>
                  </a:schemeClr>
                </a:solidFill>
              </a:rPr>
              <a:t>Contoso</a:t>
            </a:r>
            <a:r>
              <a:rPr lang="ru-RU" sz="2000" spc="0" dirty="0">
                <a:solidFill>
                  <a:schemeClr val="accent3">
                    <a:lumMod val="50000"/>
                  </a:schemeClr>
                </a:solidFill>
              </a:rPr>
              <a:t>, считаем, что свое дело надо выполнять на 110 %. Используя архитектуру и знания стилей данного проекта, и это помогает организовать и  визуально управлять процессами продажи нашего объекта. Мы процветаем благодаря пониманию, знаниям и отличному креативному коллективу, отвечающему за продукт. Как говорит наш генеральный директор: "Эффективность достигается благодаря активным преобразованиям способа ведения противоречий".</a:t>
            </a:r>
          </a:p>
          <a:p>
            <a:pPr rtl="0"/>
            <a:endParaRPr lang="ru-RU" sz="2000" spc="0" dirty="0"/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1432F0-DA5D-4DCC-8FA9-16514D95A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6" r="27012"/>
          <a:stretch/>
        </p:blipFill>
        <p:spPr>
          <a:xfrm>
            <a:off x="7002699" y="0"/>
            <a:ext cx="1828799" cy="27390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9ADEE-7F65-40BB-BD55-3563E58A1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78" r="13760" b="15122"/>
          <a:stretch/>
        </p:blipFill>
        <p:spPr>
          <a:xfrm>
            <a:off x="5024647" y="-1"/>
            <a:ext cx="1828800" cy="273393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44CBDB-989B-4EE6-85FD-FE1D358206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04" t="3516" r="27149"/>
          <a:stretch/>
        </p:blipFill>
        <p:spPr>
          <a:xfrm>
            <a:off x="3029344" y="-1"/>
            <a:ext cx="1846051" cy="273393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13BDF7-B3BE-454D-8B95-743C809A3A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18" r="45758"/>
          <a:stretch/>
        </p:blipFill>
        <p:spPr>
          <a:xfrm>
            <a:off x="1044375" y="-128"/>
            <a:ext cx="1828800" cy="27249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5558F5-269C-4DBB-957C-3CE9D75262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47" r="35329"/>
          <a:stretch/>
        </p:blipFill>
        <p:spPr>
          <a:xfrm>
            <a:off x="8991082" y="-1"/>
            <a:ext cx="1828800" cy="273393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B6389-2374-4677-B8BB-59410CCC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9654749" y="1272749"/>
            <a:ext cx="3237673" cy="1074828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/>
              <a:t>Архитектурные стили</a:t>
            </a:r>
          </a:p>
        </p:txBody>
      </p:sp>
      <p:grpSp>
        <p:nvGrpSpPr>
          <p:cNvPr id="7" name="Группа 6" descr="Заполнитель временной шкалы ">
            <a:extLst>
              <a:ext uri="{FF2B5EF4-FFF2-40B4-BE49-F238E27FC236}">
                <a16:creationId xmlns:a16="http://schemas.microsoft.com/office/drawing/2014/main" id="{ACC3A21C-D951-0749-8030-62460C9DFA20}"/>
              </a:ext>
            </a:extLst>
          </p:cNvPr>
          <p:cNvGrpSpPr/>
          <p:nvPr/>
        </p:nvGrpSpPr>
        <p:grpSpPr>
          <a:xfrm>
            <a:off x="1044375" y="2493034"/>
            <a:ext cx="9775507" cy="3691242"/>
            <a:chOff x="1060704" y="2153565"/>
            <a:chExt cx="9775507" cy="3713622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146D639-1AF7-9544-89CB-5863F22FD6AD}"/>
                </a:ext>
              </a:extLst>
            </p:cNvPr>
            <p:cNvSpPr/>
            <p:nvPr/>
          </p:nvSpPr>
          <p:spPr>
            <a:xfrm>
              <a:off x="1060704" y="2153565"/>
              <a:ext cx="1828800" cy="3713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1662700" rIns="135128" bIns="898915" numCol="1" spcCol="1270" rtlCol="0" anchor="t" anchorCtr="1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ru-RU" sz="1200" dirty="0"/>
              </a:br>
              <a:endParaRPr lang="ru-RU" sz="1200" kern="1200" spc="14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9B3011-0D4E-5642-8F55-71996D5CCC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5064" y="2537419"/>
              <a:ext cx="640080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rtl="0"/>
              <a:r>
                <a:rPr lang="ru-RU" sz="2800"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1CB4AB2-9E97-4D40-B2F1-A3F55B1E9090}"/>
                </a:ext>
              </a:extLst>
            </p:cNvPr>
            <p:cNvSpPr/>
            <p:nvPr/>
          </p:nvSpPr>
          <p:spPr>
            <a:xfrm>
              <a:off x="3047381" y="2153565"/>
              <a:ext cx="1828800" cy="3713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1662700" rIns="135128" bIns="898915" numCol="1" spcCol="1270" rtlCol="0" anchor="t" anchorCtr="1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spc="14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5E93DBA-8C0F-5C43-9EA8-62F46C3757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41741" y="2537419"/>
              <a:ext cx="640080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rtl="0"/>
              <a:r>
                <a:rPr lang="ru-RU" sz="2800"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4F701027-0723-2745-B4FC-2C8285C84695}"/>
                </a:ext>
              </a:extLst>
            </p:cNvPr>
            <p:cNvSpPr/>
            <p:nvPr/>
          </p:nvSpPr>
          <p:spPr>
            <a:xfrm>
              <a:off x="5034058" y="2153565"/>
              <a:ext cx="1828800" cy="3713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1662700" rIns="135128" bIns="898915" numCol="1" spcCol="1270" rtlCol="0" anchor="t" anchorCtr="1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spc="14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49F9697-781F-F847-9FE8-C7E9AEF911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8418" y="2537419"/>
              <a:ext cx="640080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rtl="0"/>
              <a:r>
                <a:rPr lang="ru-RU" sz="2800"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60246C7-7995-0849-8AB1-B92F4280EC69}"/>
                </a:ext>
              </a:extLst>
            </p:cNvPr>
            <p:cNvSpPr/>
            <p:nvPr/>
          </p:nvSpPr>
          <p:spPr>
            <a:xfrm>
              <a:off x="7020735" y="2153565"/>
              <a:ext cx="1828800" cy="3713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1662700" rIns="135128" bIns="898915" numCol="1" spcCol="1270" rtlCol="0" anchor="t" anchorCtr="1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spc="14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C43EDC7-0C86-824A-B896-9214C6F5E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5095" y="2537419"/>
              <a:ext cx="640080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rtl="0"/>
              <a:r>
                <a:rPr lang="ru-RU" sz="2800"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D26DEB4E-5043-BB4F-B5CF-C6E87E8F4DA3}"/>
                </a:ext>
              </a:extLst>
            </p:cNvPr>
            <p:cNvSpPr/>
            <p:nvPr/>
          </p:nvSpPr>
          <p:spPr>
            <a:xfrm>
              <a:off x="9007411" y="2153565"/>
              <a:ext cx="1828800" cy="3713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1662700" rIns="135128" bIns="898915" numCol="1" spcCol="1270" rtlCol="0" anchor="t" anchorCtr="1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spc="14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86665D5-90A6-E942-822D-7B06D2ED5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01771" y="2537419"/>
              <a:ext cx="640080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rtl="0"/>
              <a:r>
                <a:rPr lang="ru-RU" sz="2800">
                  <a:latin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" name="Дата 2">
            <a:extLst>
              <a:ext uri="{FF2B5EF4-FFF2-40B4-BE49-F238E27FC236}">
                <a16:creationId xmlns:a16="http://schemas.microsoft.com/office/drawing/2014/main" id="{963427F9-ABAC-3441-B366-CA953382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349787F0-822B-4072-8F37-D6535FF666CC}" type="datetime1">
              <a:rPr lang="ru-RU" smtClean="0"/>
              <a:t>24.03.2024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1F8B4F-7B20-2A48-AB91-C7ECCE2E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6F2842-B659-8D45-B864-958082AA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18</a:t>
            </a:fld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BE2939-DFDB-4508-8383-70E5387A6DA3}"/>
              </a:ext>
            </a:extLst>
          </p:cNvPr>
          <p:cNvSpPr txBox="1"/>
          <p:nvPr/>
        </p:nvSpPr>
        <p:spPr>
          <a:xfrm>
            <a:off x="1060606" y="3716682"/>
            <a:ext cx="1812570" cy="2300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spc="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АНТИЧНЫЙ</a:t>
            </a:r>
            <a:endParaRPr lang="ru-RU" kern="1200" spc="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Древнегреческая архитектура появилась на материковой части Греции, Пелопоннесе, островах Эгейского моря и в колониях в Анатолии и Италии.</a:t>
            </a: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Главной отличительной чертой служит ордерная система.</a:t>
            </a:r>
            <a:r>
              <a:rPr lang="ru-RU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011D2B-7C9E-43DF-A915-71A9A1CD5FC7}"/>
              </a:ext>
            </a:extLst>
          </p:cNvPr>
          <p:cNvSpPr txBox="1"/>
          <p:nvPr/>
        </p:nvSpPr>
        <p:spPr>
          <a:xfrm>
            <a:off x="3015509" y="3690804"/>
            <a:ext cx="1906176" cy="2051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spc="16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ГОТИКА</a:t>
            </a:r>
            <a:endParaRPr lang="ru-RU" kern="1200" spc="16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Стиль возник в регионе Иль-де-Франс на севере Франции, </a:t>
            </a:r>
            <a:r>
              <a:rPr lang="ru-RU" sz="1200" b="0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развившись</a:t>
            </a:r>
            <a:r>
              <a:rPr lang="ru-RU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из романской архитектуры.</a:t>
            </a: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Одной из главных инженерных инноваций готической архитектуры стала каркасная система.</a:t>
            </a:r>
            <a:b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200" kern="1200" spc="14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214DC2-A720-4486-8F20-8DE3C868FD97}"/>
              </a:ext>
            </a:extLst>
          </p:cNvPr>
          <p:cNvSpPr txBox="1"/>
          <p:nvPr/>
        </p:nvSpPr>
        <p:spPr>
          <a:xfrm>
            <a:off x="5018348" y="3689751"/>
            <a:ext cx="1828801" cy="2549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spc="16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БАРОККО</a:t>
            </a:r>
            <a:endParaRPr lang="ru-RU" kern="1200" spc="16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Появился в Италии в начале XVII века и постепенно распространился по всей Европе. Своего пика стиль достиг в эпоху высокого барокко, когда его использовали в церквях и дворцах. В период позднего барокко (1675-1750) стиль пришел в Россию</a:t>
            </a: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spc="14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0A380F-01B7-4592-9FB3-26CE9E9C849E}"/>
              </a:ext>
            </a:extLst>
          </p:cNvPr>
          <p:cNvSpPr txBox="1"/>
          <p:nvPr/>
        </p:nvSpPr>
        <p:spPr>
          <a:xfrm>
            <a:off x="7004407" y="3716682"/>
            <a:ext cx="1828799" cy="2051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spc="16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КЛАССИЦИЗМ</a:t>
            </a:r>
            <a:endParaRPr lang="ru-RU" kern="1200" spc="16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Стиль развился в архитектуре в эпоху итальянского Возрождения, особенно ярко ранний классицизм представлен в работах и проектах Леона </a:t>
            </a:r>
            <a:r>
              <a:rPr lang="ru-RU" sz="1200" kern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Баттисты</a:t>
            </a:r>
            <a:r>
              <a:rPr lang="ru-RU" sz="1200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Альберти и Филиппо Брунеллески.</a:t>
            </a: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spc="14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B0867C-87F4-4A82-98E6-E024E0E864AC}"/>
              </a:ext>
            </a:extLst>
          </p:cNvPr>
          <p:cNvSpPr txBox="1"/>
          <p:nvPr/>
        </p:nvSpPr>
        <p:spPr>
          <a:xfrm>
            <a:off x="8987745" y="3716682"/>
            <a:ext cx="1829418" cy="2549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 spc="16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МОДЕРН</a:t>
            </a:r>
            <a:endParaRPr lang="ru-RU" kern="1200" spc="16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стиль модерн буквально захватил весь европейский континент, по-разному проявляясь в каждом национальном контексте: в Германии и Австрии он известен как югендстиль или стиль Сецессиона, в Бельгии и Франции — ар-</a:t>
            </a:r>
            <a:r>
              <a:rPr lang="ru-RU" sz="1200" kern="12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нуво</a:t>
            </a:r>
            <a:r>
              <a:rPr lang="ru-RU" sz="1200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в Италии — стиль либерти (цветочный стиль)</a:t>
            </a:r>
          </a:p>
          <a:p>
            <a:pPr marL="0" lvl="1" algn="ctr" defTabSz="6667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kern="1200" spc="14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209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55E2E3E-148D-4BE4-88A4-447C4BC3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16" y="569718"/>
            <a:ext cx="8447439" cy="1074828"/>
          </a:xfrm>
        </p:spPr>
        <p:txBody>
          <a:bodyPr rtlCol="0"/>
          <a:lstStyle/>
          <a:p>
            <a:pPr rtl="0"/>
            <a:r>
              <a:rPr lang="ru-RU" dirty="0"/>
              <a:t>ВРЕМЕННАЯ ШКАЛА </a:t>
            </a:r>
          </a:p>
        </p:txBody>
      </p:sp>
      <p:graphicFrame>
        <p:nvGraphicFramePr>
          <p:cNvPr id="2" name="Схема 2" descr="Графический элемент SmartArt временной шкалы">
            <a:extLst>
              <a:ext uri="{FF2B5EF4-FFF2-40B4-BE49-F238E27FC236}">
                <a16:creationId xmlns:a16="http://schemas.microsoft.com/office/drawing/2014/main" id="{364D30CB-C02F-4FE1-9E72-11B75FF748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985805"/>
              </p:ext>
            </p:extLst>
          </p:nvPr>
        </p:nvGraphicFramePr>
        <p:xfrm>
          <a:off x="1060036" y="1424565"/>
          <a:ext cx="10215948" cy="436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80CD3688-2CE2-F64C-907B-B43CE780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D27AABBB-DF1A-4876-BD42-FAB07FCE0575}" type="datetime1">
              <a:rPr lang="ru-RU" smtClean="0"/>
              <a:t>24.03.2024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2453A7-9875-B44D-8277-1DB05E4F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F074D-9F29-6C43-83AB-50F59C75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2498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Жилое здание">
            <a:extLst>
              <a:ext uri="{FF2B5EF4-FFF2-40B4-BE49-F238E27FC236}">
                <a16:creationId xmlns:a16="http://schemas.microsoft.com/office/drawing/2014/main" id="{159EB775-0BAB-413A-A0AB-B56D3C0446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40" r="140"/>
          <a:stretch/>
        </p:blipFill>
        <p:spPr>
          <a:xfrm>
            <a:off x="3681047" y="0"/>
            <a:ext cx="8510952" cy="6858000"/>
          </a:xfrm>
        </p:spPr>
      </p:pic>
      <p:sp>
        <p:nvSpPr>
          <p:cNvPr id="51" name="Заголовок 50">
            <a:extLst>
              <a:ext uri="{FF2B5EF4-FFF2-40B4-BE49-F238E27FC236}">
                <a16:creationId xmlns:a16="http://schemas.microsoft.com/office/drawing/2014/main" id="{92016388-C216-491D-B032-A86FF344C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</p:spPr>
        <p:txBody>
          <a:bodyPr rtlCol="0"/>
          <a:lstStyle/>
          <a:p>
            <a:pPr rtl="0"/>
            <a:r>
              <a:rPr lang="ru-RU" dirty="0"/>
              <a:t>раскрытие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3819886" cy="3539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dirty="0"/>
              <a:t>Креативное мышление</a:t>
            </a:r>
          </a:p>
          <a:p>
            <a:pPr rtl="0"/>
            <a:r>
              <a:rPr lang="ru-RU" dirty="0"/>
              <a:t>Математическое</a:t>
            </a:r>
            <a:br>
              <a:rPr lang="ru-RU" dirty="0"/>
            </a:br>
            <a:r>
              <a:rPr lang="ru-RU" dirty="0"/>
              <a:t>грамотность</a:t>
            </a:r>
          </a:p>
          <a:p>
            <a:pPr rtl="0"/>
            <a:r>
              <a:rPr lang="ru-RU" dirty="0"/>
              <a:t>Синтез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            Процесс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Решение</a:t>
            </a:r>
          </a:p>
        </p:txBody>
      </p:sp>
      <p:sp>
        <p:nvSpPr>
          <p:cNvPr id="9" name="Дата 8">
            <a:extLst>
              <a:ext uri="{FF2B5EF4-FFF2-40B4-BE49-F238E27FC236}">
                <a16:creationId xmlns:a16="http://schemas.microsoft.com/office/drawing/2014/main" id="{AF48BA31-127A-7842-A868-AE84A2B0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29F36EFD-BEA1-408E-9162-2F5B5B8888A6}" type="datetime1">
              <a:rPr lang="ru-RU" smtClean="0"/>
              <a:t>24.03.2024</a:t>
            </a:fld>
            <a:endParaRPr lang="ru-RU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4DD0342F-818D-9043-BA26-E6B36A4C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9451CBB1-D6CD-A445-96C5-A99E4824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 descr="Лампочка и карандаш">
            <a:extLst>
              <a:ext uri="{FF2B5EF4-FFF2-40B4-BE49-F238E27FC236}">
                <a16:creationId xmlns:a16="http://schemas.microsoft.com/office/drawing/2014/main" id="{F0F0B886-D077-4486-B763-BAAE6F02B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932" y="43818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6A2E1D-65AD-4C8A-8EBC-AB42C7FD0E23}"/>
              </a:ext>
            </a:extLst>
          </p:cNvPr>
          <p:cNvSpPr/>
          <p:nvPr/>
        </p:nvSpPr>
        <p:spPr>
          <a:xfrm>
            <a:off x="7720643" y="2424023"/>
            <a:ext cx="4471358" cy="443397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3D89A33-F0F8-4733-B886-68EF2E7C38A5}"/>
              </a:ext>
            </a:extLst>
          </p:cNvPr>
          <p:cNvSpPr/>
          <p:nvPr/>
        </p:nvSpPr>
        <p:spPr>
          <a:xfrm>
            <a:off x="7399265" y="0"/>
            <a:ext cx="4611156" cy="66423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314B8AC1-FD2E-4C6E-BC6A-1D6E01BD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85DE2B2-9988-4BD4-ACE0-1927858BAE41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469646-37F7-440C-9857-3938A4C8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CE1C63-EDD8-471C-9F4F-EDC4253A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20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E7560F-3BDB-4362-9F02-499CEB112AC3}"/>
              </a:ext>
            </a:extLst>
          </p:cNvPr>
          <p:cNvSpPr/>
          <p:nvPr/>
        </p:nvSpPr>
        <p:spPr>
          <a:xfrm>
            <a:off x="0" y="0"/>
            <a:ext cx="4038600" cy="365369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9A15E35-0BBC-4AC2-89CC-38FC936E7209}"/>
              </a:ext>
            </a:extLst>
          </p:cNvPr>
          <p:cNvSpPr/>
          <p:nvPr/>
        </p:nvSpPr>
        <p:spPr>
          <a:xfrm>
            <a:off x="252050" y="136525"/>
            <a:ext cx="4611156" cy="40026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6A0B7-D40A-4C71-B7E4-D2020E9DB291}"/>
              </a:ext>
            </a:extLst>
          </p:cNvPr>
          <p:cNvSpPr txBox="1"/>
          <p:nvPr/>
        </p:nvSpPr>
        <p:spPr>
          <a:xfrm>
            <a:off x="381001" y="169453"/>
            <a:ext cx="384877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черты древнегреческой архитектуры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баланс и пропорции;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характерный архитектурный ордер — определенная форма, состав и порядок вертикальных (колонны, пилястры) и горизонтальных (антаблемент) элементов;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таких материалов, как мрамор, кирпич и бетон;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колоннады;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стереобаты — 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нижняя часть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храма 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или колоннады,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«цоколь», 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Обычно состоит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из 3 ступеней;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кариатиды;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портик 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с фронтоном.</a:t>
            </a:r>
          </a:p>
          <a:p>
            <a:pPr algn="just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2A348C-7F48-48BC-831B-38444A375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86" y="3243532"/>
            <a:ext cx="4296250" cy="29650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9B08B0-DF5D-4E52-9495-555878B0E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1" y="28979"/>
            <a:ext cx="4185270" cy="2862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E22708-02BC-40DC-8CC3-95F45F1D0F38}"/>
              </a:ext>
            </a:extLst>
          </p:cNvPr>
          <p:cNvSpPr txBox="1"/>
          <p:nvPr/>
        </p:nvSpPr>
        <p:spPr>
          <a:xfrm>
            <a:off x="8214526" y="-18832"/>
            <a:ext cx="384877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черты готической архитектуры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остроконечные арки;</a:t>
            </a:r>
          </a:p>
          <a:p>
            <a:r>
              <a:rPr lang="ru-RU" i="1" dirty="0" err="1">
                <a:latin typeface="Calibri" panose="020F0502020204030204" pitchFamily="34" charset="0"/>
                <a:cs typeface="Calibri" panose="020F0502020204030204" pitchFamily="34" charset="0"/>
              </a:rPr>
              <a:t>нервюрные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своды (нервюра — выступающее «ребро» свода);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витражи;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контрфорсы — вертикальная выступающая часть стены или отдельно стоящая опора, соединенная с ней аркбутаном;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аркбутаны — каменные полуарки, </a:t>
            </a:r>
            <a:r>
              <a:rPr lang="ru-RU" i="1" dirty="0" err="1">
                <a:latin typeface="Calibri" panose="020F0502020204030204" pitchFamily="34" charset="0"/>
                <a:cs typeface="Calibri" panose="020F0502020204030204" pitchFamily="34" charset="0"/>
              </a:rPr>
              <a:t>соединяющ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вертикальную опору со стеной;</a:t>
            </a:r>
          </a:p>
          <a:p>
            <a:r>
              <a:rPr lang="ru-RU" i="1" dirty="0" err="1">
                <a:latin typeface="Calibri" panose="020F0502020204030204" pitchFamily="34" charset="0"/>
                <a:cs typeface="Calibri" panose="020F0502020204030204" pitchFamily="34" charset="0"/>
              </a:rPr>
              <a:t>пинакли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— остроконечные копьевидные башенки, чаще всего располагаются наверху контрфорсов;</a:t>
            </a:r>
          </a:p>
          <a:p>
            <a:r>
              <a:rPr lang="ru-RU" i="1" dirty="0" err="1">
                <a:latin typeface="Calibri" panose="020F0502020204030204" pitchFamily="34" charset="0"/>
                <a:cs typeface="Calibri" panose="020F0502020204030204" pitchFamily="34" charset="0"/>
              </a:rPr>
              <a:t>вертикализация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— все части сооружения стремятся вверх;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богатое убранство — украшенные колоннады, лепнина, статуи святых, башни и шпили, горгульи, гротескные фигуры, которые могут быть фонтанами.</a:t>
            </a:r>
          </a:p>
        </p:txBody>
      </p:sp>
    </p:spTree>
    <p:extLst>
      <p:ext uri="{BB962C8B-B14F-4D97-AF65-F5344CB8AC3E}">
        <p14:creationId xmlns:p14="http://schemas.microsoft.com/office/powerpoint/2010/main" val="3984367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6A2E1D-65AD-4C8A-8EBC-AB42C7FD0E23}"/>
              </a:ext>
            </a:extLst>
          </p:cNvPr>
          <p:cNvSpPr/>
          <p:nvPr/>
        </p:nvSpPr>
        <p:spPr>
          <a:xfrm>
            <a:off x="7720643" y="2424023"/>
            <a:ext cx="4471358" cy="443397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3D89A33-F0F8-4733-B886-68EF2E7C38A5}"/>
              </a:ext>
            </a:extLst>
          </p:cNvPr>
          <p:cNvSpPr/>
          <p:nvPr/>
        </p:nvSpPr>
        <p:spPr>
          <a:xfrm>
            <a:off x="7399265" y="0"/>
            <a:ext cx="4611156" cy="66423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314B8AC1-FD2E-4C6E-BC6A-1D6E01BD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85DE2B2-9988-4BD4-ACE0-1927858BAE41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469646-37F7-440C-9857-3938A4C8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CE1C63-EDD8-471C-9F4F-EDC4253A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21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E7560F-3BDB-4362-9F02-499CEB112AC3}"/>
              </a:ext>
            </a:extLst>
          </p:cNvPr>
          <p:cNvSpPr/>
          <p:nvPr/>
        </p:nvSpPr>
        <p:spPr>
          <a:xfrm>
            <a:off x="0" y="0"/>
            <a:ext cx="4038600" cy="365369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9A15E35-0BBC-4AC2-89CC-38FC936E7209}"/>
              </a:ext>
            </a:extLst>
          </p:cNvPr>
          <p:cNvSpPr/>
          <p:nvPr/>
        </p:nvSpPr>
        <p:spPr>
          <a:xfrm>
            <a:off x="208920" y="136525"/>
            <a:ext cx="4611156" cy="40026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6A0B7-D40A-4C71-B7E4-D2020E9DB291}"/>
              </a:ext>
            </a:extLst>
          </p:cNvPr>
          <p:cNvSpPr txBox="1"/>
          <p:nvPr/>
        </p:nvSpPr>
        <p:spPr>
          <a:xfrm>
            <a:off x="208919" y="136525"/>
            <a:ext cx="390964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черты архитектуры барокко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многократное повторение </a:t>
            </a:r>
            <a:br>
              <a:rPr lang="ru-RU" b="0" i="1" dirty="0">
                <a:solidFill>
                  <a:srgbClr val="222222"/>
                </a:solidFill>
                <a:effectLst/>
                <a:latin typeface="GraphikCy"/>
              </a:rPr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в фасаде здания одних и тех же декоративных приемов;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обилие деталей;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позолоченная скульптура;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яркие цвета;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фрагментированные </a:t>
            </a:r>
            <a:br>
              <a:rPr lang="ru-RU" b="0" i="1" dirty="0">
                <a:solidFill>
                  <a:srgbClr val="222222"/>
                </a:solidFill>
                <a:effectLst/>
                <a:latin typeface="GraphikCy"/>
              </a:rPr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или намеренно неполные 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элементы;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использование игры света и тени;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ярко расписанные потолки;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масштабные фрески;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иллюзорные эффекты, 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такие как </a:t>
            </a:r>
            <a:r>
              <a:rPr lang="ru-RU" b="0" i="1" dirty="0" err="1">
                <a:solidFill>
                  <a:srgbClr val="222222"/>
                </a:solidFill>
                <a:effectLst/>
                <a:latin typeface="GraphikCy"/>
              </a:rPr>
              <a:t>Тромплей</a:t>
            </a: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купола грушевидной 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формы;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витые колонны, 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как бы создающие 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иллюзию движения 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вверх.</a:t>
            </a:r>
            <a:br>
              <a:rPr lang="ru-RU" i="1" dirty="0"/>
            </a:br>
            <a:br>
              <a:rPr lang="ru-RU" dirty="0"/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22708-02BC-40DC-8CC3-95F45F1D0F38}"/>
              </a:ext>
            </a:extLst>
          </p:cNvPr>
          <p:cNvSpPr txBox="1"/>
          <p:nvPr/>
        </p:nvSpPr>
        <p:spPr>
          <a:xfrm>
            <a:off x="8214526" y="-18832"/>
            <a:ext cx="325013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черты архитектуры классицизма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отличается ясностью и простотой традиционных форм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колоннами, каждая из которых имеет фиксированные пропорции и орнаменты.</a:t>
            </a:r>
            <a:br>
              <a:rPr lang="ru-RU" dirty="0"/>
            </a:b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колонны и окна расположены равномерно;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главный вход выполнен в форме портика и увенчан фронтоном;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прочные строительные материалы;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высокие, от пола окна с мелкой </a:t>
            </a:r>
            <a:r>
              <a:rPr lang="ru-RU" i="1" dirty="0" err="1">
                <a:latin typeface="Calibri" panose="020F0502020204030204" pitchFamily="34" charset="0"/>
                <a:cs typeface="Calibri" panose="020F0502020204030204" pitchFamily="34" charset="0"/>
              </a:rPr>
              <a:t>расстекловкой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пилястровый ордер;</a:t>
            </a: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стены лишены декора.</a:t>
            </a:r>
          </a:p>
          <a:p>
            <a:endParaRPr lang="ru-RU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9DE3F6-8165-413D-84DE-92DCB0DFE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4" b="6713"/>
          <a:stretch/>
        </p:blipFill>
        <p:spPr>
          <a:xfrm>
            <a:off x="2734574" y="3781002"/>
            <a:ext cx="4986069" cy="30769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3630C0-0D8D-4BA5-BFD1-73B6C94AE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498" y="-18833"/>
            <a:ext cx="4645466" cy="31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0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6A2E1D-65AD-4C8A-8EBC-AB42C7FD0E23}"/>
              </a:ext>
            </a:extLst>
          </p:cNvPr>
          <p:cNvSpPr/>
          <p:nvPr/>
        </p:nvSpPr>
        <p:spPr>
          <a:xfrm>
            <a:off x="7720643" y="2424023"/>
            <a:ext cx="4471358" cy="443397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3D89A33-F0F8-4733-B886-68EF2E7C38A5}"/>
              </a:ext>
            </a:extLst>
          </p:cNvPr>
          <p:cNvSpPr/>
          <p:nvPr/>
        </p:nvSpPr>
        <p:spPr>
          <a:xfrm>
            <a:off x="7371926" y="0"/>
            <a:ext cx="4611156" cy="66423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314B8AC1-FD2E-4C6E-BC6A-1D6E01BD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85DE2B2-9988-4BD4-ACE0-1927858BAE41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469646-37F7-440C-9857-3938A4C8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CE1C63-EDD8-471C-9F4F-EDC4253A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22</a:t>
            </a:fld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E7560F-3BDB-4362-9F02-499CEB112AC3}"/>
              </a:ext>
            </a:extLst>
          </p:cNvPr>
          <p:cNvSpPr/>
          <p:nvPr/>
        </p:nvSpPr>
        <p:spPr>
          <a:xfrm>
            <a:off x="0" y="0"/>
            <a:ext cx="4038600" cy="365369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9A15E35-0BBC-4AC2-89CC-38FC936E7209}"/>
              </a:ext>
            </a:extLst>
          </p:cNvPr>
          <p:cNvSpPr/>
          <p:nvPr/>
        </p:nvSpPr>
        <p:spPr>
          <a:xfrm>
            <a:off x="208920" y="136525"/>
            <a:ext cx="4611156" cy="40026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6A0B7-D40A-4C71-B7E4-D2020E9DB291}"/>
              </a:ext>
            </a:extLst>
          </p:cNvPr>
          <p:cNvSpPr txBox="1"/>
          <p:nvPr/>
        </p:nvSpPr>
        <p:spPr>
          <a:xfrm>
            <a:off x="208919" y="136525"/>
            <a:ext cx="5044120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черты архитектуры модерна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ru-RU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природный орнамент;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плавные, волнистые, изогнутые линии в декоре фасадов и интерьеров;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пастельные, приглушенные оттенки;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украшение интерьеров мозаикой, витражами, эмалью;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оформление здания — дерево, кованые элементы необычной изогнутой формы;</a:t>
            </a:r>
            <a:br>
              <a:rPr lang="ru-RU" i="1" dirty="0"/>
            </a:b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прямоугольные двери и окна, достаточно часто — арочные.</a:t>
            </a:r>
          </a:p>
          <a:p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Главное утверждение модерна: искусство и жизнь неразделимы. Природа становится основным источником вдохновения для движения, которое стремилось к полному единству структуры и декора. Модерн характеризуется извилистыми линиями и органическими объемами, часто встречаются </a:t>
            </a:r>
            <a:r>
              <a:rPr lang="ru-RU" b="0" i="1" dirty="0" err="1">
                <a:solidFill>
                  <a:srgbClr val="222222"/>
                </a:solidFill>
                <a:effectLst/>
                <a:latin typeface="GraphikCy"/>
              </a:rPr>
              <a:t>флоральные</a:t>
            </a: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 и анималистические мотивы. Ярчайший пример модерна — входы на станцию метро в Париже, спроектированные </a:t>
            </a:r>
            <a:r>
              <a:rPr lang="ru-RU" b="0" i="1" dirty="0" err="1">
                <a:solidFill>
                  <a:srgbClr val="222222"/>
                </a:solidFill>
                <a:effectLst/>
                <a:latin typeface="GraphikCy"/>
              </a:rPr>
              <a:t>Эктором</a:t>
            </a: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 </a:t>
            </a:r>
            <a:r>
              <a:rPr lang="ru-RU" b="0" i="1" dirty="0" err="1">
                <a:solidFill>
                  <a:srgbClr val="222222"/>
                </a:solidFill>
                <a:effectLst/>
                <a:latin typeface="GraphikCy"/>
              </a:rPr>
              <a:t>Гимаром</a:t>
            </a:r>
            <a:r>
              <a:rPr lang="ru-RU" b="0" i="1" dirty="0">
                <a:solidFill>
                  <a:srgbClr val="222222"/>
                </a:solidFill>
                <a:effectLst/>
                <a:latin typeface="GraphikCy"/>
              </a:rPr>
              <a:t>.</a:t>
            </a:r>
            <a:br>
              <a:rPr lang="ru-RU" i="1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i="1" dirty="0"/>
            </a:br>
            <a:br>
              <a:rPr lang="ru-RU" dirty="0"/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DCFA8D-7BA7-4A6F-A2BE-681488F33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654" y="3027872"/>
            <a:ext cx="4847298" cy="33284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009F69-992F-41F0-A257-E324E80F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990" y="0"/>
            <a:ext cx="4825305" cy="32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4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894" y="227228"/>
            <a:ext cx="10022277" cy="1088136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ru-RU" dirty="0">
                <a:solidFill>
                  <a:srgbClr val="C00000"/>
                </a:solidFill>
              </a:rPr>
              <a:t>ЗНАКОМСТВО С работами обучающихся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BEBFFA-05DE-834B-918D-C5FE755BB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dirty="0"/>
              <a:t>Архитектурный креатив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4E9B7C-11D8-F940-9059-4281229A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23</a:t>
            </a:fld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04561A-DD07-7A4D-A8B3-190519B5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B92014D2-2532-42B7-9A2D-8F467F100517}" type="datetime1">
              <a:rPr lang="ru-RU" smtClean="0"/>
              <a:t>24.03.2024</a:t>
            </a:fld>
            <a:endParaRPr lang="ru-RU"/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4A405CAF-9B34-4A3E-B953-59EED0FCDA3D}"/>
              </a:ext>
            </a:extLst>
          </p:cNvPr>
          <p:cNvSpPr txBox="1">
            <a:spLocks/>
          </p:cNvSpPr>
          <p:nvPr/>
        </p:nvSpPr>
        <p:spPr>
          <a:xfrm flipV="1">
            <a:off x="9454832" y="4452549"/>
            <a:ext cx="1681174" cy="2222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C00000"/>
                </a:solidFill>
              </a:rPr>
              <a:t>Как видят это они 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45AC9C1-0C7E-4468-9604-9F707A48D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807"/>
            <a:ext cx="3981328" cy="301061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41E0050-0854-4121-9A4C-EB4B354E3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40821"/>
            <a:ext cx="3989595" cy="291717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66D3C7F-8F31-404A-A577-74CA163FCC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97" t="-747" r="13417" b="747"/>
          <a:stretch/>
        </p:blipFill>
        <p:spPr>
          <a:xfrm rot="5400000">
            <a:off x="8333988" y="1243075"/>
            <a:ext cx="3372928" cy="311239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B48240E-4856-4187-B272-8681838F4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77819" y="1711361"/>
            <a:ext cx="5098212" cy="3901104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4DC82CF-BF48-42D7-A1CB-B7AC49A4D1BA}"/>
              </a:ext>
            </a:extLst>
          </p:cNvPr>
          <p:cNvSpPr/>
          <p:nvPr/>
        </p:nvSpPr>
        <p:spPr>
          <a:xfrm>
            <a:off x="11205713" y="5991225"/>
            <a:ext cx="370936" cy="3651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377BEB2-A9C5-4B6B-AC57-BBAB8887D356}"/>
              </a:ext>
            </a:extLst>
          </p:cNvPr>
          <p:cNvSpPr/>
          <p:nvPr/>
        </p:nvSpPr>
        <p:spPr>
          <a:xfrm>
            <a:off x="11205713" y="5391907"/>
            <a:ext cx="370936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8A54FBF4-0BE4-4FFE-BF75-1E8E0F5E518B}"/>
              </a:ext>
            </a:extLst>
          </p:cNvPr>
          <p:cNvSpPr/>
          <p:nvPr/>
        </p:nvSpPr>
        <p:spPr>
          <a:xfrm>
            <a:off x="11205713" y="4801089"/>
            <a:ext cx="370936" cy="3651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53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5F9196-323A-42FB-92E2-A922C6BB1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014" t="5041" r="1014" b="30457"/>
          <a:stretch/>
        </p:blipFill>
        <p:spPr>
          <a:xfrm>
            <a:off x="3686175" y="0"/>
            <a:ext cx="850582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4" y="879635"/>
            <a:ext cx="6388604" cy="1198178"/>
          </a:xfrm>
        </p:spPr>
        <p:txBody>
          <a:bodyPr rtlCol="0"/>
          <a:lstStyle/>
          <a:p>
            <a:pPr rtl="0"/>
            <a:r>
              <a:rPr lang="ru-RU" dirty="0"/>
              <a:t>СПАСИБО за работу!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E97E88-BACA-441E-A13F-DAC188C9F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66" t="19758" r="19038" b="13853"/>
          <a:stretch/>
        </p:blipFill>
        <p:spPr>
          <a:xfrm>
            <a:off x="693684" y="3393082"/>
            <a:ext cx="1560527" cy="15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82F1E9F-2A7B-A648-8627-B11C8B85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74" y="2247216"/>
            <a:ext cx="9995510" cy="2363568"/>
          </a:xfrm>
        </p:spPr>
        <p:txBody>
          <a:bodyPr rtlCol="0">
            <a:noAutofit/>
          </a:bodyPr>
          <a:lstStyle/>
          <a:p>
            <a:r>
              <a:rPr lang="ru-RU" sz="2800" b="1" dirty="0"/>
              <a:t>Если ученик в школе не научился сам ничего творить,</a:t>
            </a:r>
            <a:br>
              <a:rPr lang="ru-RU" sz="2800" b="1" dirty="0"/>
            </a:br>
            <a:r>
              <a:rPr lang="ru-RU" sz="2800" b="1" dirty="0"/>
              <a:t>то и в жизни он всегда будет только подражать, копировать, так как мало таких, которые бы, научившись копировать, умели сделать самостоятельное приложение этих сведений</a:t>
            </a:r>
            <a:br>
              <a:rPr lang="ru-RU" sz="2800" dirty="0"/>
            </a:br>
            <a:r>
              <a:rPr lang="ru-RU" sz="2800" dirty="0"/>
              <a:t>.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7E546FF-BC20-F14C-920E-68471B7A67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9772" y="5558438"/>
            <a:ext cx="3727450" cy="515938"/>
          </a:xfrm>
        </p:spPr>
        <p:txBody>
          <a:bodyPr rtlCol="0"/>
          <a:lstStyle/>
          <a:p>
            <a:pPr rtl="0"/>
            <a:r>
              <a:rPr lang="ru-RU" dirty="0"/>
              <a:t>Лев Николаевич Толстой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EF7C295-3DFB-7D4F-AFE7-F4DFE655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8E611F06-30E2-476D-A029-039134AA3A85}" type="datetime1">
              <a:rPr lang="ru-RU" smtClean="0"/>
              <a:t>24.03.2024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02B7E2-0AD7-2E47-940C-6279218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 dirty="0"/>
              <a:t>Архитектурный креатив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8D80CF-8B32-7944-ADE2-7361CDA2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6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A870367-83D5-4C8F-BF91-9A38F5E1AC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4304" t="1269" r="5135" b="3210"/>
          <a:stretch/>
        </p:blipFill>
        <p:spPr>
          <a:xfrm>
            <a:off x="0" y="0"/>
            <a:ext cx="8657589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0436" y="328854"/>
            <a:ext cx="2879783" cy="646462"/>
          </a:xfrm>
        </p:spPr>
        <p:txBody>
          <a:bodyPr rtlCol="0"/>
          <a:lstStyle/>
          <a:p>
            <a:pPr algn="r" rtl="0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Актуально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B822110A-808C-BA40-BC53-C55C8902F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2A4BA175-75F4-4BDA-BDFB-2617A8327244}" type="datetime1">
              <a:rPr lang="ru-RU" smtClean="0"/>
              <a:t>24.03.2024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C1CCDE4-99E4-8946-AE19-559EE78A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 dirty="0"/>
              <a:t>Архитектурный креатив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703E00-EE48-42DC-9235-E21A91D46B3B}"/>
              </a:ext>
            </a:extLst>
          </p:cNvPr>
          <p:cNvSpPr/>
          <p:nvPr/>
        </p:nvSpPr>
        <p:spPr>
          <a:xfrm>
            <a:off x="5857336" y="975316"/>
            <a:ext cx="5196377" cy="469224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3AC2372-63EE-2148-9148-A947101C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4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2852" y="1204353"/>
            <a:ext cx="4885343" cy="399869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000" spc="-80" dirty="0">
                <a:solidFill>
                  <a:schemeClr val="accent3">
                    <a:lumMod val="50000"/>
                  </a:schemeClr>
                </a:solidFill>
              </a:rPr>
              <a:t>Одной из </a:t>
            </a:r>
            <a:r>
              <a:rPr lang="ru-RU" sz="2000" b="1" spc="-80" dirty="0">
                <a:solidFill>
                  <a:schemeClr val="accent3">
                    <a:lumMod val="50000"/>
                  </a:schemeClr>
                </a:solidFill>
              </a:rPr>
              <a:t>актуальных</a:t>
            </a:r>
            <a:r>
              <a:rPr lang="ru-RU" sz="2000" spc="-8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b="1" spc="-80" dirty="0">
                <a:solidFill>
                  <a:schemeClr val="accent3">
                    <a:lumMod val="50000"/>
                  </a:schemeClr>
                </a:solidFill>
              </a:rPr>
              <a:t>проблем</a:t>
            </a:r>
            <a:r>
              <a:rPr lang="ru-RU" sz="2000" spc="-80" dirty="0">
                <a:solidFill>
                  <a:schemeClr val="accent3">
                    <a:lumMod val="50000"/>
                  </a:schemeClr>
                </a:solidFill>
              </a:rPr>
              <a:t> общества является формирование конкурентоспособной личности, готовой не только жить в  меняющихся социальных и экономических условиях, но и активно влиять на существующую действительность, изменяя ее к лучшему. </a:t>
            </a:r>
          </a:p>
          <a:p>
            <a:pPr algn="just">
              <a:lnSpc>
                <a:spcPct val="100000"/>
              </a:lnSpc>
            </a:pPr>
            <a:r>
              <a:rPr lang="ru-RU" sz="2000" spc="-80" dirty="0">
                <a:solidFill>
                  <a:schemeClr val="accent3">
                    <a:lumMod val="50000"/>
                  </a:schemeClr>
                </a:solidFill>
              </a:rPr>
              <a:t>В  связи с этим  на первый план выходят определенные требования к такой личности – </a:t>
            </a:r>
            <a:r>
              <a:rPr lang="ru-RU" sz="2000" b="1" spc="-80" dirty="0">
                <a:solidFill>
                  <a:schemeClr val="accent3">
                    <a:lumMod val="50000"/>
                  </a:schemeClr>
                </a:solidFill>
              </a:rPr>
              <a:t>креативность, активность, социальная ответственность, обладание развитым интеллектом, устойчивая мотивация познавательной деятельности.</a:t>
            </a:r>
            <a:endParaRPr lang="ru-RU" sz="2000" spc="-8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A9E7DB2-13A1-4BBE-8968-3B215B71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2A87E09-EFEB-407F-8DA3-637406A2CB64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B8D893-9453-4747-BE9D-D38F2D50D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dirty="0"/>
              <a:t>Архитектурный креатив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F8DA89-44DC-4856-BCF6-00A9FE44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15C0F-DE33-43E6-8280-DEC82AE28A36}"/>
              </a:ext>
            </a:extLst>
          </p:cNvPr>
          <p:cNvSpPr txBox="1"/>
          <p:nvPr/>
        </p:nvSpPr>
        <p:spPr>
          <a:xfrm>
            <a:off x="828136" y="474345"/>
            <a:ext cx="79794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Как совместить и</a:t>
            </a:r>
            <a:r>
              <a:rPr lang="ru-RU" dirty="0"/>
              <a:t>зобразительное искусство, технологию, черчение и математику? </a:t>
            </a:r>
            <a:r>
              <a:rPr lang="ru-RU" i="1" dirty="0"/>
              <a:t>Как создать </a:t>
            </a:r>
            <a:r>
              <a:rPr lang="ru-RU" dirty="0"/>
              <a:t>рисунок, чертеж, изделие достойного внимания, как ученика, так и преподавателя? </a:t>
            </a:r>
            <a:r>
              <a:rPr lang="ru-RU" i="1" dirty="0"/>
              <a:t>Как научиться думать?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Неважно, какой предмет вы преподаете - встроить задачи по развитию креативного мышления и математической грамотности можно практически в любой урок!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6F21D9-CF8D-4E99-884C-D36325ED1579}"/>
              </a:ext>
            </a:extLst>
          </p:cNvPr>
          <p:cNvSpPr txBox="1"/>
          <p:nvPr/>
        </p:nvSpPr>
        <p:spPr>
          <a:xfrm rot="17062587">
            <a:off x="6722574" y="2828201"/>
            <a:ext cx="6094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Поэтому важно уметь</a:t>
            </a:r>
            <a:r>
              <a:rPr lang="ru-RU" sz="3600" dirty="0"/>
              <a:t> совместить </a:t>
            </a:r>
            <a:r>
              <a:rPr lang="ru-RU" dirty="0"/>
              <a:t>различные дисциплины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Беседка">
                <a:extLst>
                  <a:ext uri="{FF2B5EF4-FFF2-40B4-BE49-F238E27FC236}">
                    <a16:creationId xmlns:a16="http://schemas.microsoft.com/office/drawing/2014/main" id="{2F3668FB-2B47-4F72-9F1A-EBF8A45489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3077735"/>
                  </p:ext>
                </p:extLst>
              </p:nvPr>
            </p:nvGraphicFramePr>
            <p:xfrm>
              <a:off x="582486" y="2454159"/>
              <a:ext cx="2695035" cy="373132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95035" cy="3731320"/>
                    </a:xfrm>
                    <a:prstGeom prst="rect">
                      <a:avLst/>
                    </a:prstGeom>
                  </am3d:spPr>
                  <am3d:camera>
                    <am3d:pos x="0" y="0" z="724147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67528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1822" ay="-66595" az="-290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8091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Беседка">
                <a:extLst>
                  <a:ext uri="{FF2B5EF4-FFF2-40B4-BE49-F238E27FC236}">
                    <a16:creationId xmlns:a16="http://schemas.microsoft.com/office/drawing/2014/main" id="{2F3668FB-2B47-4F72-9F1A-EBF8A45489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2486" y="2454159"/>
                <a:ext cx="2695035" cy="37313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Рисунок 14" descr="Отправить">
            <a:extLst>
              <a:ext uri="{FF2B5EF4-FFF2-40B4-BE49-F238E27FC236}">
                <a16:creationId xmlns:a16="http://schemas.microsoft.com/office/drawing/2014/main" id="{80D6C093-FA3B-4062-A07A-774366B34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9687" y="3990877"/>
            <a:ext cx="707769" cy="707769"/>
          </a:xfrm>
          <a:prstGeom prst="rect">
            <a:avLst/>
          </a:prstGeom>
        </p:spPr>
      </p:pic>
      <p:pic>
        <p:nvPicPr>
          <p:cNvPr id="19" name="Рисунок 18" descr="Палитра">
            <a:extLst>
              <a:ext uri="{FF2B5EF4-FFF2-40B4-BE49-F238E27FC236}">
                <a16:creationId xmlns:a16="http://schemas.microsoft.com/office/drawing/2014/main" id="{B29BABFF-1937-45BD-BF76-F6AACCD2E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3152" y="2677999"/>
            <a:ext cx="746161" cy="7461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D0B933-C284-46B1-8AF8-F30ED17021D0}"/>
              </a:ext>
            </a:extLst>
          </p:cNvPr>
          <p:cNvSpPr txBox="1"/>
          <p:nvPr/>
        </p:nvSpPr>
        <p:spPr>
          <a:xfrm>
            <a:off x="3355364" y="4688046"/>
            <a:ext cx="54522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Изобразительное искусство служит 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эффективным средством</a:t>
            </a:r>
            <a:r>
              <a:rPr lang="ru-RU" dirty="0"/>
              <a:t> познания действительности, помогает развитию и формированию зрительных восприятий, воображения, пространственных представлений, чувств и других психических процессов.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554020-0638-4B9F-8231-984163A4EBAD}"/>
              </a:ext>
            </a:extLst>
          </p:cNvPr>
          <p:cNvSpPr txBox="1"/>
          <p:nvPr/>
        </p:nvSpPr>
        <p:spPr>
          <a:xfrm>
            <a:off x="4114845" y="2801488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графические и живописные умения и навыки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4ABA92-66F9-4B22-9991-02EF3F0FAACE}"/>
              </a:ext>
            </a:extLst>
          </p:cNvPr>
          <p:cNvSpPr txBox="1"/>
          <p:nvPr/>
        </p:nvSpPr>
        <p:spPr>
          <a:xfrm>
            <a:off x="4565870" y="2115969"/>
            <a:ext cx="23053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/>
              <a:t>Урок ИЗО</a:t>
            </a:r>
          </a:p>
        </p:txBody>
      </p:sp>
      <p:pic>
        <p:nvPicPr>
          <p:cNvPr id="26" name="Рисунок 25" descr="Малярная кисть">
            <a:extLst>
              <a:ext uri="{FF2B5EF4-FFF2-40B4-BE49-F238E27FC236}">
                <a16:creationId xmlns:a16="http://schemas.microsoft.com/office/drawing/2014/main" id="{2194D46E-E605-4A1D-9E90-6AF537197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62177" y="3350198"/>
            <a:ext cx="738435" cy="7384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8AE57E-C8B2-4297-850D-ECDB5D8C61A6}"/>
              </a:ext>
            </a:extLst>
          </p:cNvPr>
          <p:cNvSpPr txBox="1"/>
          <p:nvPr/>
        </p:nvSpPr>
        <p:spPr>
          <a:xfrm>
            <a:off x="4139313" y="3341480"/>
            <a:ext cx="6129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наблюдение и созерцание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E8D1D0-2FC6-47EA-BD57-272F7FA30820}"/>
              </a:ext>
            </a:extLst>
          </p:cNvPr>
          <p:cNvSpPr txBox="1"/>
          <p:nvPr/>
        </p:nvSpPr>
        <p:spPr>
          <a:xfrm>
            <a:off x="4147155" y="3963361"/>
            <a:ext cx="6129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анализирование предметов и явления </a:t>
            </a:r>
          </a:p>
          <a:p>
            <a:r>
              <a:rPr lang="ru-RU" dirty="0"/>
              <a:t>окружающего мира</a:t>
            </a:r>
          </a:p>
        </p:txBody>
      </p:sp>
      <p:sp>
        <p:nvSpPr>
          <p:cNvPr id="33" name="Стрелка: изогнутая вниз 32">
            <a:extLst>
              <a:ext uri="{FF2B5EF4-FFF2-40B4-BE49-F238E27FC236}">
                <a16:creationId xmlns:a16="http://schemas.microsoft.com/office/drawing/2014/main" id="{9F4181B2-4903-4733-B173-4D46F73AAB9C}"/>
              </a:ext>
            </a:extLst>
          </p:cNvPr>
          <p:cNvSpPr/>
          <p:nvPr/>
        </p:nvSpPr>
        <p:spPr>
          <a:xfrm>
            <a:off x="418698" y="2524149"/>
            <a:ext cx="3127790" cy="1060454"/>
          </a:xfrm>
          <a:prstGeom prst="curvedDown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Крупный план верхней части моста">
            <a:extLst>
              <a:ext uri="{FF2B5EF4-FFF2-40B4-BE49-F238E27FC236}">
                <a16:creationId xmlns:a16="http://schemas.microsoft.com/office/drawing/2014/main" id="{032D3464-35A7-A04C-BFD9-82F88CBEE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271747"/>
            <a:ext cx="7327900" cy="902916"/>
          </a:xfrm>
        </p:spPr>
        <p:txBody>
          <a:bodyPr rtlCol="0" anchor="ctr">
            <a:normAutofit/>
          </a:bodyPr>
          <a:lstStyle/>
          <a:p>
            <a:pPr rtl="0"/>
            <a:r>
              <a:rPr lang="ru-RU" dirty="0"/>
              <a:t>КРЕАТИВНОСТЬ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3045" y="3174663"/>
            <a:ext cx="7065910" cy="120069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rtl="0"/>
            <a:r>
              <a:rPr lang="ru-RU" sz="2000" dirty="0"/>
              <a:t>это </a:t>
            </a:r>
            <a:r>
              <a:rPr lang="ru-RU" sz="4000" dirty="0"/>
              <a:t>возможность</a:t>
            </a:r>
            <a:r>
              <a:rPr lang="ru-RU" sz="2000" dirty="0"/>
              <a:t> видеть </a:t>
            </a:r>
            <a:r>
              <a:rPr lang="ru-RU" sz="3600" dirty="0"/>
              <a:t>вещи</a:t>
            </a:r>
            <a:r>
              <a:rPr lang="ru-RU" sz="2000" dirty="0"/>
              <a:t> </a:t>
            </a:r>
          </a:p>
          <a:p>
            <a:pPr rtl="0"/>
            <a:r>
              <a:rPr lang="ru-RU" sz="2000" dirty="0"/>
              <a:t>в необычном </a:t>
            </a:r>
            <a:r>
              <a:rPr lang="ru-RU" sz="4300" dirty="0"/>
              <a:t>свете</a:t>
            </a:r>
            <a:r>
              <a:rPr lang="ru-RU" sz="2000" dirty="0"/>
              <a:t> и находить </a:t>
            </a:r>
            <a:r>
              <a:rPr lang="ru-RU" sz="3500" dirty="0"/>
              <a:t>уникальность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в </a:t>
            </a:r>
            <a:r>
              <a:rPr lang="ru-RU" sz="3600" dirty="0"/>
              <a:t>решении</a:t>
            </a:r>
            <a:r>
              <a:rPr lang="ru-RU" sz="2000" dirty="0"/>
              <a:t> </a:t>
            </a:r>
            <a:r>
              <a:rPr lang="ru-RU" dirty="0"/>
              <a:t>задач</a:t>
            </a:r>
            <a:r>
              <a:rPr lang="ru-RU" sz="2000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</p:spPr>
        <p:txBody>
          <a:bodyPr rtlCol="0"/>
          <a:lstStyle/>
          <a:p>
            <a:pPr rtl="0"/>
            <a:r>
              <a:rPr lang="ru-RU" sz="2000" dirty="0"/>
              <a:t>ОБЛАСТИ</a:t>
            </a:r>
            <a:r>
              <a:rPr lang="ru-RU" dirty="0"/>
              <a:t> Возможностей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4B1DEC-01E3-564E-AB68-04228054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/>
          <a:p>
            <a:pPr rtl="0"/>
            <a:fld id="{931A5BE0-D469-4D70-A0CC-87F77108DA2B}" type="datetime1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03702-AE9F-514C-8035-3C03A5CA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D8CC6-5AA3-F948-9D06-5681F95A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7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84E0062-5A2B-401A-B8A9-92007C5674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3739" y="2705425"/>
            <a:ext cx="6285031" cy="32731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</a:rPr>
              <a:t>Принято считать, что креативность нужна только людям искусства: художникам, писателям, музыкантам. </a:t>
            </a:r>
            <a:r>
              <a:rPr lang="ru-RU" sz="2400" b="0" i="1" dirty="0">
                <a:solidFill>
                  <a:schemeClr val="accent3">
                    <a:lumMod val="50000"/>
                  </a:schemeClr>
                </a:solidFill>
                <a:effectLst/>
              </a:rPr>
              <a:t>Но без креативности нет прогресса.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 Люди с творческим мышлением создают новые технологии и системы, методы ведения и инструменты решения разнообразных задач.</a:t>
            </a: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C8C1C-B904-4BF3-B9C1-583FF76EBA8E}"/>
              </a:ext>
            </a:extLst>
          </p:cNvPr>
          <p:cNvSpPr txBox="1"/>
          <p:nvPr/>
        </p:nvSpPr>
        <p:spPr>
          <a:xfrm rot="17008810">
            <a:off x="6791348" y="2503070"/>
            <a:ext cx="6094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ru-RU" sz="1800" dirty="0"/>
              <a:t>видеть </a:t>
            </a:r>
            <a:r>
              <a:rPr lang="ru-RU" sz="3200" dirty="0"/>
              <a:t>вещи</a:t>
            </a:r>
            <a:r>
              <a:rPr lang="ru-RU" sz="1800" dirty="0"/>
              <a:t> в необычном </a:t>
            </a:r>
            <a:r>
              <a:rPr lang="ru-RU" sz="4000" dirty="0"/>
              <a:t>свете</a:t>
            </a:r>
            <a:r>
              <a:rPr lang="ru-RU" sz="1800" dirty="0"/>
              <a:t> и находить </a:t>
            </a:r>
            <a:r>
              <a:rPr lang="ru-RU" sz="3200" dirty="0"/>
              <a:t>уникальность</a:t>
            </a:r>
            <a:r>
              <a:rPr lang="ru-RU" sz="1800" dirty="0"/>
              <a:t> в </a:t>
            </a:r>
            <a:r>
              <a:rPr lang="ru-RU" sz="3200" dirty="0"/>
              <a:t>решении</a:t>
            </a:r>
            <a:r>
              <a:rPr lang="ru-RU" sz="1800" dirty="0"/>
              <a:t> </a:t>
            </a:r>
            <a:r>
              <a:rPr lang="ru-RU" dirty="0"/>
              <a:t>задач</a:t>
            </a:r>
            <a:r>
              <a:rPr lang="ru-RU" sz="1800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94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1505D2-E10B-42E1-9CD3-E166418A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dirty="0"/>
              <a:t>Архитектурный креатив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489A42-EFC7-4137-A36C-5701BDFD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8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C3D2178-2D45-4568-A0BA-986B745F7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2" y="879635"/>
            <a:ext cx="3947329" cy="1198179"/>
          </a:xfrm>
        </p:spPr>
        <p:txBody>
          <a:bodyPr/>
          <a:lstStyle/>
          <a:p>
            <a:r>
              <a:rPr lang="ru-RU" dirty="0"/>
              <a:t>мышление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CF9455-C7FC-4BA6-9003-68A95D1091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847" y="2310421"/>
            <a:ext cx="7554553" cy="3667944"/>
          </a:xfrm>
        </p:spPr>
        <p:txBody>
          <a:bodyPr>
            <a:noAutofit/>
          </a:bodyPr>
          <a:lstStyle/>
          <a:p>
            <a:pPr marL="0" indent="0" algn="just" fontAlgn="base" latinLnBrk="0">
              <a:buNone/>
            </a:pPr>
            <a:r>
              <a:rPr lang="ru-RU" sz="2400" b="0" i="0" u="none" strike="noStrike" spc="-80" dirty="0">
                <a:solidFill>
                  <a:srgbClr val="000000"/>
                </a:solidFill>
                <a:effectLst/>
              </a:rPr>
              <a:t>Креативное мышление сочетает в себе  интеллект и воображение, логику и творчество. К характеристикам такого </a:t>
            </a:r>
            <a:r>
              <a:rPr lang="ru-RU" sz="2400" spc="-80" dirty="0">
                <a:solidFill>
                  <a:srgbClr val="000000"/>
                </a:solidFill>
              </a:rPr>
              <a:t>вида мышления </a:t>
            </a:r>
            <a:r>
              <a:rPr lang="ru-RU" sz="2400" b="0" i="0" u="none" strike="noStrike" spc="-80" dirty="0">
                <a:solidFill>
                  <a:srgbClr val="000000"/>
                </a:solidFill>
                <a:effectLst/>
              </a:rPr>
              <a:t>можно отнести следующие пункты:</a:t>
            </a:r>
          </a:p>
          <a:p>
            <a:pPr marL="0" indent="0" algn="l" fontAlgn="base" latinLnBrk="0">
              <a:buNone/>
            </a:pPr>
            <a:r>
              <a:rPr lang="ru-RU" sz="2400" b="1" i="1" u="none" strike="noStrike" dirty="0">
                <a:solidFill>
                  <a:schemeClr val="accent3">
                    <a:lumMod val="75000"/>
                  </a:schemeClr>
                </a:solidFill>
                <a:effectLst/>
              </a:rPr>
              <a:t>- умение обозначить задачу;</a:t>
            </a:r>
          </a:p>
          <a:p>
            <a:pPr marL="0" indent="0" algn="l" fontAlgn="base" latinLnBrk="0">
              <a:buNone/>
            </a:pPr>
            <a:r>
              <a:rPr lang="ru-RU" sz="2400" b="1" i="1" u="none" strike="noStrike" dirty="0">
                <a:solidFill>
                  <a:schemeClr val="accent3">
                    <a:lumMod val="75000"/>
                  </a:schemeClr>
                </a:solidFill>
                <a:effectLst/>
              </a:rPr>
              <a:t>- </a:t>
            </a:r>
            <a:r>
              <a:rPr lang="ru-RU" sz="2400" b="1" i="1" u="none" strike="noStrike" spc="-80" dirty="0">
                <a:solidFill>
                  <a:schemeClr val="accent3">
                    <a:lumMod val="75000"/>
                  </a:schemeClr>
                </a:solidFill>
                <a:effectLst/>
              </a:rPr>
              <a:t>способность генерировать множество разнообразных    идей по её решению;</a:t>
            </a:r>
          </a:p>
          <a:p>
            <a:pPr marL="0" indent="0" algn="l" fontAlgn="base" latinLnBrk="0">
              <a:buNone/>
            </a:pPr>
            <a:r>
              <a:rPr lang="ru-RU" sz="2400" b="1" i="1" u="none" strike="noStrike" dirty="0">
                <a:solidFill>
                  <a:schemeClr val="accent3">
                    <a:lumMod val="75000"/>
                  </a:schemeClr>
                </a:solidFill>
                <a:effectLst/>
              </a:rPr>
              <a:t>- способность углубить идею, дополняя детали;</a:t>
            </a:r>
          </a:p>
          <a:p>
            <a:pPr marL="0" indent="0" algn="l" fontAlgn="base" latinLnBrk="0">
              <a:buNone/>
            </a:pPr>
            <a:r>
              <a:rPr lang="ru-RU" sz="2400" b="1" i="1" u="none" strike="noStrike" spc="-80" dirty="0">
                <a:solidFill>
                  <a:schemeClr val="accent3">
                    <a:lumMod val="75000"/>
                  </a:schemeClr>
                </a:solidFill>
                <a:effectLst/>
              </a:rPr>
              <a:t>- способность анализировать и выбирать оптимальные идеи.</a:t>
            </a:r>
          </a:p>
          <a:p>
            <a:endParaRPr lang="ru-RU" sz="24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548744C-5856-4AE8-BE43-39D72833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DD93FC1-A14C-489D-A5EC-3819CA202A5D}" type="datetime1">
              <a:rPr lang="ru-RU" noProof="0" smtClean="0"/>
              <a:t>24.03.2024</a:t>
            </a:fld>
            <a:endParaRPr lang="ru-RU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3105A1-BAB5-4A51-A717-CEDAC36B13F9}"/>
              </a:ext>
            </a:extLst>
          </p:cNvPr>
          <p:cNvSpPr txBox="1"/>
          <p:nvPr/>
        </p:nvSpPr>
        <p:spPr>
          <a:xfrm rot="17065535">
            <a:off x="6817443" y="2754412"/>
            <a:ext cx="60945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Умение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видеть</a:t>
            </a:r>
            <a:r>
              <a:rPr lang="ru-RU" dirty="0"/>
              <a:t> </a:t>
            </a:r>
            <a:r>
              <a:rPr lang="ru-RU" sz="3200" dirty="0"/>
              <a:t>нестандартные</a:t>
            </a:r>
            <a:r>
              <a:rPr lang="ru-RU" dirty="0"/>
              <a:t> варианты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218804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Блок-схема: память с последовательным доступом 48">
            <a:extLst>
              <a:ext uri="{FF2B5EF4-FFF2-40B4-BE49-F238E27FC236}">
                <a16:creationId xmlns:a16="http://schemas.microsoft.com/office/drawing/2014/main" id="{91574D00-8EB9-4296-AC6B-83984F0EA55D}"/>
              </a:ext>
            </a:extLst>
          </p:cNvPr>
          <p:cNvSpPr/>
          <p:nvPr/>
        </p:nvSpPr>
        <p:spPr>
          <a:xfrm>
            <a:off x="6334375" y="1533851"/>
            <a:ext cx="2939445" cy="2421986"/>
          </a:xfrm>
          <a:prstGeom prst="flowChartMagneticTap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011" y="-78000"/>
            <a:ext cx="6001249" cy="1236994"/>
          </a:xfrm>
        </p:spPr>
        <p:txBody>
          <a:bodyPr rtlCol="0"/>
          <a:lstStyle/>
          <a:p>
            <a:pPr rtl="0"/>
            <a:r>
              <a:rPr lang="ru-RU" dirty="0"/>
              <a:t>Креативное мышление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325E9C-6D27-6149-B34D-1A7DD4B1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A0D97-1EB9-446D-B4D9-73B38FB25A64}" type="datetime1">
              <a:rPr lang="ru-RU" smtClean="0"/>
              <a:t>24.03.2024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3A83D0-DB08-F443-A63A-E16EA4CC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Архитектурный креатив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DFE594-D654-1149-885C-D2CCBDE2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0EAF5D-959D-4250-90D9-2783A47E247C}"/>
              </a:ext>
            </a:extLst>
          </p:cNvPr>
          <p:cNvSpPr/>
          <p:nvPr/>
        </p:nvSpPr>
        <p:spPr>
          <a:xfrm>
            <a:off x="829397" y="825255"/>
            <a:ext cx="373626" cy="3651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195FB2-F140-4215-9BD2-553F1F26E5A6}"/>
              </a:ext>
            </a:extLst>
          </p:cNvPr>
          <p:cNvSpPr/>
          <p:nvPr/>
        </p:nvSpPr>
        <p:spPr>
          <a:xfrm>
            <a:off x="847732" y="2861583"/>
            <a:ext cx="373626" cy="3651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38028-F646-4E24-8993-27F60FCDCD3B}"/>
              </a:ext>
            </a:extLst>
          </p:cNvPr>
          <p:cNvSpPr txBox="1"/>
          <p:nvPr/>
        </p:nvSpPr>
        <p:spPr>
          <a:xfrm>
            <a:off x="10086474" y="5630540"/>
            <a:ext cx="1724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конвергентное </a:t>
            </a:r>
          </a:p>
          <a:p>
            <a:pPr algn="ctr"/>
            <a:r>
              <a:rPr lang="ru-RU" dirty="0"/>
              <a:t>дивергентное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ECC898-6DE8-41B0-82D9-6F96E3EA5DDE}"/>
              </a:ext>
            </a:extLst>
          </p:cNvPr>
          <p:cNvSpPr txBox="1"/>
          <p:nvPr/>
        </p:nvSpPr>
        <p:spPr>
          <a:xfrm rot="17102783">
            <a:off x="6280895" y="2158407"/>
            <a:ext cx="7325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Важно </a:t>
            </a:r>
            <a:r>
              <a:rPr lang="ru-RU" sz="3600" dirty="0"/>
              <a:t>развивать</a:t>
            </a:r>
            <a:r>
              <a:rPr lang="ru-RU" dirty="0"/>
              <a:t> в себе как конвергенцию, </a:t>
            </a:r>
          </a:p>
          <a:p>
            <a:r>
              <a:rPr lang="ru-RU" dirty="0"/>
              <a:t>так и дивергенцию.</a:t>
            </a:r>
          </a:p>
        </p:txBody>
      </p:sp>
      <p:pic>
        <p:nvPicPr>
          <p:cNvPr id="11" name="Рисунок 10" descr="Линейка">
            <a:extLst>
              <a:ext uri="{FF2B5EF4-FFF2-40B4-BE49-F238E27FC236}">
                <a16:creationId xmlns:a16="http://schemas.microsoft.com/office/drawing/2014/main" id="{11DF955E-865C-4A5C-9F97-91D95D6AF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692533">
            <a:off x="7504484" y="3042046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F57AD7-8C1E-43AD-9686-2AE67420B201}"/>
              </a:ext>
            </a:extLst>
          </p:cNvPr>
          <p:cNvSpPr txBox="1"/>
          <p:nvPr/>
        </p:nvSpPr>
        <p:spPr>
          <a:xfrm>
            <a:off x="1198066" y="808934"/>
            <a:ext cx="3288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Конвергентное мышление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2340EB-D19D-4E67-B034-5BC07E76EB66}"/>
              </a:ext>
            </a:extLst>
          </p:cNvPr>
          <p:cNvSpPr txBox="1"/>
          <p:nvPr/>
        </p:nvSpPr>
        <p:spPr>
          <a:xfrm>
            <a:off x="1387630" y="2803547"/>
            <a:ext cx="349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Дивергентное мышление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FF19B9-DA8F-42B9-9AD2-11DF51AEE70D}"/>
              </a:ext>
            </a:extLst>
          </p:cNvPr>
          <p:cNvSpPr txBox="1"/>
          <p:nvPr/>
        </p:nvSpPr>
        <p:spPr>
          <a:xfrm>
            <a:off x="872772" y="4097484"/>
            <a:ext cx="24781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несколько решений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7D2A81-B0B7-46AD-9555-20124B4B106F}"/>
              </a:ext>
            </a:extLst>
          </p:cNvPr>
          <p:cNvSpPr txBox="1"/>
          <p:nvPr/>
        </p:nvSpPr>
        <p:spPr>
          <a:xfrm>
            <a:off x="6273625" y="3744438"/>
            <a:ext cx="1339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мозговой штурм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791C15-B93E-4176-93DD-C9CE410CC0B1}"/>
              </a:ext>
            </a:extLst>
          </p:cNvPr>
          <p:cNvSpPr txBox="1"/>
          <p:nvPr/>
        </p:nvSpPr>
        <p:spPr>
          <a:xfrm>
            <a:off x="4393541" y="4956022"/>
            <a:ext cx="3300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генерировать идеи, но не решать стоящие перед ним задачи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CB9B94-BFE6-40B1-98E9-234326D0CB7B}"/>
              </a:ext>
            </a:extLst>
          </p:cNvPr>
          <p:cNvSpPr txBox="1"/>
          <p:nvPr/>
        </p:nvSpPr>
        <p:spPr>
          <a:xfrm>
            <a:off x="3829352" y="3833496"/>
            <a:ext cx="2183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разные варианты решений задачи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24FD6A-AB08-4CBC-A817-79E1EB45D2D7}"/>
              </a:ext>
            </a:extLst>
          </p:cNvPr>
          <p:cNvSpPr txBox="1"/>
          <p:nvPr/>
        </p:nvSpPr>
        <p:spPr>
          <a:xfrm>
            <a:off x="885973" y="4843652"/>
            <a:ext cx="28335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решение самые оригинальные и несуразные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74CAF6-5871-41C2-A5E5-0B9BC64728CE}"/>
              </a:ext>
            </a:extLst>
          </p:cNvPr>
          <p:cNvSpPr txBox="1"/>
          <p:nvPr/>
        </p:nvSpPr>
        <p:spPr>
          <a:xfrm>
            <a:off x="860532" y="1308584"/>
            <a:ext cx="29518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рассуждать определённым логическим образом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E27B8E-B7AF-4E99-A3B6-8AC084A38FA8}"/>
              </a:ext>
            </a:extLst>
          </p:cNvPr>
          <p:cNvSpPr txBox="1"/>
          <p:nvPr/>
        </p:nvSpPr>
        <p:spPr>
          <a:xfrm>
            <a:off x="4109404" y="1334706"/>
            <a:ext cx="30472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выполнять известные, последовательные  действия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E03FDC-6059-4C90-8A1D-9DA5F6B6B2A1}"/>
              </a:ext>
            </a:extLst>
          </p:cNvPr>
          <p:cNvSpPr txBox="1"/>
          <p:nvPr/>
        </p:nvSpPr>
        <p:spPr>
          <a:xfrm>
            <a:off x="6660426" y="2048575"/>
            <a:ext cx="2585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ЕСТЬ ПРАВИЛЬНЫЙ ОТВЕТ</a:t>
            </a:r>
          </a:p>
        </p:txBody>
      </p:sp>
      <p:sp>
        <p:nvSpPr>
          <p:cNvPr id="38" name="Стрелка: изогнутая влево 37">
            <a:extLst>
              <a:ext uri="{FF2B5EF4-FFF2-40B4-BE49-F238E27FC236}">
                <a16:creationId xmlns:a16="http://schemas.microsoft.com/office/drawing/2014/main" id="{06C02712-4BD9-43AF-A5F7-55A2ECE73EE6}"/>
              </a:ext>
            </a:extLst>
          </p:cNvPr>
          <p:cNvSpPr/>
          <p:nvPr/>
        </p:nvSpPr>
        <p:spPr>
          <a:xfrm rot="16200000">
            <a:off x="3234000" y="1044256"/>
            <a:ext cx="621572" cy="1150227"/>
          </a:xfrm>
          <a:prstGeom prst="curvedLef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Стрелка: изогнутая вправо 38">
            <a:extLst>
              <a:ext uri="{FF2B5EF4-FFF2-40B4-BE49-F238E27FC236}">
                <a16:creationId xmlns:a16="http://schemas.microsoft.com/office/drawing/2014/main" id="{265B1D64-A963-47FF-A985-A94A05DB0C18}"/>
              </a:ext>
            </a:extLst>
          </p:cNvPr>
          <p:cNvSpPr/>
          <p:nvPr/>
        </p:nvSpPr>
        <p:spPr>
          <a:xfrm rot="4499871">
            <a:off x="6614596" y="2818462"/>
            <a:ext cx="563380" cy="1004847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трелка: изогнутая вправо 39">
            <a:extLst>
              <a:ext uri="{FF2B5EF4-FFF2-40B4-BE49-F238E27FC236}">
                <a16:creationId xmlns:a16="http://schemas.microsoft.com/office/drawing/2014/main" id="{953D0597-65BD-4916-ADB1-B2C50ABDB5F1}"/>
              </a:ext>
            </a:extLst>
          </p:cNvPr>
          <p:cNvSpPr/>
          <p:nvPr/>
        </p:nvSpPr>
        <p:spPr>
          <a:xfrm rot="7347572">
            <a:off x="6947294" y="1179874"/>
            <a:ext cx="563380" cy="1004847"/>
          </a:xfrm>
          <a:prstGeom prst="curved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E8B7352-EA3C-4CC9-85A6-68399B7047F0}"/>
              </a:ext>
            </a:extLst>
          </p:cNvPr>
          <p:cNvSpPr/>
          <p:nvPr/>
        </p:nvSpPr>
        <p:spPr>
          <a:xfrm>
            <a:off x="764487" y="1398038"/>
            <a:ext cx="2536895" cy="88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0EE3396-735E-4D95-BA97-4A43EFEA967F}"/>
              </a:ext>
            </a:extLst>
          </p:cNvPr>
          <p:cNvSpPr/>
          <p:nvPr/>
        </p:nvSpPr>
        <p:spPr>
          <a:xfrm>
            <a:off x="4112293" y="1405020"/>
            <a:ext cx="2776892" cy="88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0AEDA3A-85FF-494C-9754-AA6935522B87}"/>
              </a:ext>
            </a:extLst>
          </p:cNvPr>
          <p:cNvSpPr/>
          <p:nvPr/>
        </p:nvSpPr>
        <p:spPr>
          <a:xfrm>
            <a:off x="840900" y="3893225"/>
            <a:ext cx="2776892" cy="88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974FCCA-C4BE-4CC4-ADD5-BEEC92142617}"/>
              </a:ext>
            </a:extLst>
          </p:cNvPr>
          <p:cNvSpPr/>
          <p:nvPr/>
        </p:nvSpPr>
        <p:spPr>
          <a:xfrm>
            <a:off x="3734528" y="3901058"/>
            <a:ext cx="2343837" cy="6819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B7A044B-5A39-47F0-A5A3-849854FBA276}"/>
              </a:ext>
            </a:extLst>
          </p:cNvPr>
          <p:cNvSpPr/>
          <p:nvPr/>
        </p:nvSpPr>
        <p:spPr>
          <a:xfrm>
            <a:off x="846265" y="4909715"/>
            <a:ext cx="2776892" cy="88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577CF1B-B64B-4CF4-8836-A4397972C827}"/>
              </a:ext>
            </a:extLst>
          </p:cNvPr>
          <p:cNvSpPr/>
          <p:nvPr/>
        </p:nvSpPr>
        <p:spPr>
          <a:xfrm>
            <a:off x="6223483" y="3704341"/>
            <a:ext cx="1251580" cy="88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071F014-605F-4356-A8CA-0773C413A940}"/>
              </a:ext>
            </a:extLst>
          </p:cNvPr>
          <p:cNvSpPr/>
          <p:nvPr/>
        </p:nvSpPr>
        <p:spPr>
          <a:xfrm>
            <a:off x="4401301" y="5019354"/>
            <a:ext cx="3217723" cy="88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изогнутая вправо 47">
            <a:extLst>
              <a:ext uri="{FF2B5EF4-FFF2-40B4-BE49-F238E27FC236}">
                <a16:creationId xmlns:a16="http://schemas.microsoft.com/office/drawing/2014/main" id="{F4AA3E92-5DA2-4A82-BA8F-4A906859A16A}"/>
              </a:ext>
            </a:extLst>
          </p:cNvPr>
          <p:cNvSpPr/>
          <p:nvPr/>
        </p:nvSpPr>
        <p:spPr>
          <a:xfrm rot="4691853">
            <a:off x="3032369" y="3242014"/>
            <a:ext cx="563380" cy="1004847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Стрелка: изогнутая влево 36">
            <a:extLst>
              <a:ext uri="{FF2B5EF4-FFF2-40B4-BE49-F238E27FC236}">
                <a16:creationId xmlns:a16="http://schemas.microsoft.com/office/drawing/2014/main" id="{88FF06CF-19A0-4C18-82CB-CB4D8AD714BF}"/>
              </a:ext>
            </a:extLst>
          </p:cNvPr>
          <p:cNvSpPr/>
          <p:nvPr/>
        </p:nvSpPr>
        <p:spPr>
          <a:xfrm rot="16476655">
            <a:off x="3522485" y="4885804"/>
            <a:ext cx="621572" cy="856477"/>
          </a:xfrm>
          <a:prstGeom prst="curvedLef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776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457631_TF11580736_Win32" id="{AD636FD6-6F0D-476E-B0CD-8C06A884DAE3}" vid="{26924B92-8D2D-4DD2-9FE1-B9D66BC29B0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1B13BD-E781-417A-B53F-0EDDA23B05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2BC193-1E5D-42CA-92FB-CB15BBE1F56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94C50BF-B542-4C65-9576-F6A949345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(художественное красное оформление)</Template>
  <TotalTime>2488</TotalTime>
  <Words>1643</Words>
  <Application>Microsoft Office PowerPoint</Application>
  <PresentationFormat>Широкоэкранный</PresentationFormat>
  <Paragraphs>258</Paragraphs>
  <Slides>24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GraphikCy</vt:lpstr>
      <vt:lpstr>Tw Cen MT</vt:lpstr>
      <vt:lpstr>Тема Office</vt:lpstr>
      <vt:lpstr>Архитектурный креатив</vt:lpstr>
      <vt:lpstr>раскрытие</vt:lpstr>
      <vt:lpstr>Если ученик в школе не научился сам ничего творить, то и в жизни он всегда будет только подражать, копировать, так как мало таких, которые бы, научившись копировать, умели сделать самостоятельное приложение этих сведений .</vt:lpstr>
      <vt:lpstr>Актуально</vt:lpstr>
      <vt:lpstr>Презентация PowerPoint</vt:lpstr>
      <vt:lpstr>КРЕАТИВНОСТЬ</vt:lpstr>
      <vt:lpstr>ОБЛАСТИ Возможностей</vt:lpstr>
      <vt:lpstr>мышление</vt:lpstr>
      <vt:lpstr>Креативное мышление</vt:lpstr>
      <vt:lpstr>Математическая грамотность</vt:lpstr>
      <vt:lpstr>Математическая грамотность на творческих  уроках </vt:lpstr>
      <vt:lpstr>«Архитектурный креатив»</vt:lpstr>
      <vt:lpstr>Презентация PowerPoint</vt:lpstr>
      <vt:lpstr>Знакомство с АК</vt:lpstr>
      <vt:lpstr>КАК МЫ ЭТОГО ДОСТИГНЕМ</vt:lpstr>
      <vt:lpstr>ОБЛАСТИ ФОКУСА</vt:lpstr>
      <vt:lpstr>Защита проекта </vt:lpstr>
      <vt:lpstr>Архитектурные стили</vt:lpstr>
      <vt:lpstr>ВРЕМЕННАЯ ШКАЛА </vt:lpstr>
      <vt:lpstr>Презентация PowerPoint</vt:lpstr>
      <vt:lpstr>Презентация PowerPoint</vt:lpstr>
      <vt:lpstr>Презентация PowerPoint</vt:lpstr>
      <vt:lpstr>ЗНАКОМСТВО С работами обучающихся</vt:lpstr>
      <vt:lpstr>СПАСИБО за работу!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Архитектурный креатив</dc:title>
  <dc:creator>Виталий Дамаскин</dc:creator>
  <cp:lastModifiedBy>Виталий Дамаскин</cp:lastModifiedBy>
  <cp:revision>22</cp:revision>
  <dcterms:created xsi:type="dcterms:W3CDTF">2024-03-12T13:28:39Z</dcterms:created>
  <dcterms:modified xsi:type="dcterms:W3CDTF">2024-03-24T15:34:03Z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