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6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F7C2-E8CA-45DC-84AF-3FC0CC283F0F}" type="datetimeFigureOut">
              <a:rPr lang="ru-RU" smtClean="0"/>
              <a:t>28.07.2024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5A5-DF86-465C-9DD8-C86880609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54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F7C2-E8CA-45DC-84AF-3FC0CC283F0F}" type="datetimeFigureOut">
              <a:rPr lang="ru-RU" smtClean="0"/>
              <a:t>28.07.2024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5A5-DF86-465C-9DD8-C86880609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842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F7C2-E8CA-45DC-84AF-3FC0CC283F0F}" type="datetimeFigureOut">
              <a:rPr lang="ru-RU" smtClean="0"/>
              <a:t>28.07.2024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5A5-DF86-465C-9DD8-C86880609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127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F7C2-E8CA-45DC-84AF-3FC0CC283F0F}" type="datetimeFigureOut">
              <a:rPr lang="ru-RU" smtClean="0"/>
              <a:t>28.07.2024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5A5-DF86-465C-9DD8-C86880609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48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F7C2-E8CA-45DC-84AF-3FC0CC283F0F}" type="datetimeFigureOut">
              <a:rPr lang="ru-RU" smtClean="0"/>
              <a:t>28.07.2024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5A5-DF86-465C-9DD8-C86880609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08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F7C2-E8CA-45DC-84AF-3FC0CC283F0F}" type="datetimeFigureOut">
              <a:rPr lang="ru-RU" smtClean="0"/>
              <a:t>28.07.2024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5A5-DF86-465C-9DD8-C86880609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52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F7C2-E8CA-45DC-84AF-3FC0CC283F0F}" type="datetimeFigureOut">
              <a:rPr lang="ru-RU" smtClean="0"/>
              <a:t>28.07.2024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5A5-DF86-465C-9DD8-C86880609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43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F7C2-E8CA-45DC-84AF-3FC0CC283F0F}" type="datetimeFigureOut">
              <a:rPr lang="ru-RU" smtClean="0"/>
              <a:t>28.07.2024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5A5-DF86-465C-9DD8-C86880609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711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F7C2-E8CA-45DC-84AF-3FC0CC283F0F}" type="datetimeFigureOut">
              <a:rPr lang="ru-RU" smtClean="0"/>
              <a:t>28.07.2024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5A5-DF86-465C-9DD8-C86880609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44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F7C2-E8CA-45DC-84AF-3FC0CC283F0F}" type="datetimeFigureOut">
              <a:rPr lang="ru-RU" smtClean="0"/>
              <a:t>28.07.2024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5A5-DF86-465C-9DD8-C86880609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6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F7C2-E8CA-45DC-84AF-3FC0CC283F0F}" type="datetimeFigureOut">
              <a:rPr lang="ru-RU" smtClean="0"/>
              <a:t>28.07.2024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5A5-DF86-465C-9DD8-C86880609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34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3F7C2-E8CA-45DC-84AF-3FC0CC283F0F}" type="datetimeFigureOut">
              <a:rPr lang="ru-RU" smtClean="0"/>
              <a:t>28.07.2024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7E5A5-DF86-465C-9DD8-C86880609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71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Сложные предложения с различными видами связи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9 класс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342402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6928" y="694944"/>
            <a:ext cx="1110081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0" dirty="0" smtClean="0">
                <a:solidFill>
                  <a:srgbClr val="000000"/>
                </a:solidFill>
                <a:effectLst/>
                <a:latin typeface="PT Sans"/>
              </a:rPr>
              <a:t>В сложных предложениях с сочинительной и подчинительной связью </a:t>
            </a:r>
            <a:r>
              <a:rPr lang="ru-RU" sz="2800" b="1" i="0" dirty="0" smtClean="0">
                <a:solidFill>
                  <a:srgbClr val="0070C0"/>
                </a:solidFill>
                <a:effectLst/>
                <a:latin typeface="PT Sans"/>
              </a:rPr>
              <a:t>рядом могут оказаться сочинительный и подчинительный союзы.</a:t>
            </a:r>
          </a:p>
          <a:p>
            <a:endParaRPr lang="ru-RU" sz="2800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sz="4400" b="0" i="1" dirty="0" smtClean="0">
                <a:solidFill>
                  <a:srgbClr val="000000"/>
                </a:solidFill>
                <a:effectLst/>
                <a:latin typeface="PT Sans"/>
              </a:rPr>
              <a:t>Весь день стояла прекрасная погода,</a:t>
            </a:r>
            <a:r>
              <a:rPr lang="ru-RU" sz="44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400" b="0" i="1" dirty="0" smtClean="0">
                <a:solidFill>
                  <a:srgbClr val="000000"/>
                </a:solidFill>
                <a:effectLst/>
                <a:latin typeface="PT Sans"/>
              </a:rPr>
              <a:t>но</a:t>
            </a:r>
            <a:r>
              <a:rPr lang="ru-RU" sz="44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400" b="0" i="1" dirty="0" smtClean="0">
                <a:solidFill>
                  <a:srgbClr val="000000"/>
                </a:solidFill>
                <a:effectLst/>
                <a:latin typeface="PT Sans"/>
              </a:rPr>
              <a:t>,</a:t>
            </a:r>
            <a:r>
              <a:rPr lang="ru-RU" sz="44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400" b="0" i="1" dirty="0" smtClean="0">
                <a:solidFill>
                  <a:srgbClr val="000000"/>
                </a:solidFill>
                <a:effectLst/>
                <a:latin typeface="PT Sans"/>
              </a:rPr>
              <a:t>когда</a:t>
            </a:r>
            <a:r>
              <a:rPr lang="ru-RU" sz="44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400" b="0" i="1" dirty="0" smtClean="0">
                <a:solidFill>
                  <a:srgbClr val="000000"/>
                </a:solidFill>
                <a:effectLst/>
                <a:latin typeface="PT Sans"/>
              </a:rPr>
              <a:t>мы подплывали к Одессе, пошел сильный дождь.</a:t>
            </a:r>
          </a:p>
          <a:p>
            <a:endParaRPr lang="ru-RU" sz="4400" i="1" dirty="0">
              <a:solidFill>
                <a:srgbClr val="000000"/>
              </a:solidFill>
              <a:latin typeface="PT Sans"/>
            </a:endParaRPr>
          </a:p>
          <a:p>
            <a:endParaRPr lang="ru-RU" b="0" i="1" dirty="0" smtClean="0">
              <a:solidFill>
                <a:srgbClr val="000000"/>
              </a:solidFill>
              <a:effectLst/>
              <a:latin typeface="PT Sans"/>
            </a:endParaRPr>
          </a:p>
          <a:p>
            <a:endParaRPr lang="ru-RU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( Но – сочинительный союз, когда – подчинительный союз.)</a:t>
            </a:r>
            <a:endParaRPr lang="ru-RU" b="0" i="0" dirty="0">
              <a:solidFill>
                <a:srgbClr val="000000"/>
              </a:solidFill>
              <a:effectLst/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762527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2064" y="457200"/>
            <a:ext cx="11320272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0" dirty="0" smtClean="0">
                <a:solidFill>
                  <a:srgbClr val="000000"/>
                </a:solidFill>
                <a:effectLst/>
                <a:latin typeface="PT Sans"/>
              </a:rPr>
              <a:t>Знаки препинания в предложениях с разными видами связи</a:t>
            </a:r>
          </a:p>
          <a:p>
            <a:r>
              <a:rPr lang="ru-RU" sz="2800" b="1" i="0" dirty="0" smtClean="0">
                <a:solidFill>
                  <a:srgbClr val="000000"/>
                </a:solidFill>
                <a:effectLst/>
                <a:latin typeface="PT Sans"/>
              </a:rPr>
              <a:t> </a:t>
            </a:r>
            <a:endParaRPr lang="ru-RU" b="1" dirty="0">
              <a:solidFill>
                <a:srgbClr val="000000"/>
              </a:solidFill>
              <a:latin typeface="PT Sans"/>
            </a:endParaRPr>
          </a:p>
          <a:p>
            <a:endParaRPr lang="ru-RU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Для того чтобы правильно расставить знаки препинания в сложных предложениях с разными видами связи, необходимо </a:t>
            </a:r>
            <a:r>
              <a:rPr lang="ru-RU" sz="3600" b="0" i="0" dirty="0" smtClean="0">
                <a:solidFill>
                  <a:srgbClr val="C00000"/>
                </a:solidFill>
                <a:effectLst/>
                <a:latin typeface="PT Sans"/>
              </a:rPr>
              <a:t>выделить простые предложения,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 </a:t>
            </a:r>
            <a:r>
              <a:rPr lang="ru-RU" sz="3600" b="0" i="0" dirty="0" smtClean="0">
                <a:solidFill>
                  <a:srgbClr val="7030A0"/>
                </a:solidFill>
                <a:effectLst/>
                <a:latin typeface="PT Sans"/>
              </a:rPr>
              <a:t>определить тип связи между ними 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и </a:t>
            </a:r>
            <a:r>
              <a:rPr lang="ru-RU" sz="3600" b="0" i="0" dirty="0" smtClean="0">
                <a:solidFill>
                  <a:srgbClr val="0070C0"/>
                </a:solidFill>
                <a:effectLst/>
                <a:latin typeface="PT Sans"/>
              </a:rPr>
              <a:t>выбрать соответствующий знак препинания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.</a:t>
            </a:r>
            <a:endParaRPr lang="ru-RU" sz="3600" b="0" i="0" dirty="0">
              <a:solidFill>
                <a:srgbClr val="000000"/>
              </a:solidFill>
              <a:effectLst/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1091615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5256" y="594360"/>
            <a:ext cx="1086307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0" dirty="0" smtClean="0">
                <a:solidFill>
                  <a:srgbClr val="000000"/>
                </a:solidFill>
                <a:effectLst/>
                <a:latin typeface="PT Sans"/>
              </a:rPr>
              <a:t>Как правило, </a:t>
            </a:r>
            <a:r>
              <a:rPr lang="ru-RU" sz="2800" b="1" i="0" dirty="0" smtClean="0">
                <a:solidFill>
                  <a:srgbClr val="7030A0"/>
                </a:solidFill>
                <a:effectLst/>
                <a:latin typeface="PT Sans"/>
              </a:rPr>
              <a:t>между простыми предложениями в составе сложного с разными видами связи </a:t>
            </a:r>
            <a:r>
              <a:rPr lang="ru-RU" sz="3600" b="1" i="0" dirty="0" smtClean="0">
                <a:solidFill>
                  <a:srgbClr val="C00000"/>
                </a:solidFill>
                <a:effectLst/>
                <a:latin typeface="PT Sans"/>
              </a:rPr>
              <a:t>ставится запятая</a:t>
            </a:r>
          </a:p>
          <a:p>
            <a:endParaRPr lang="ru-RU" sz="2800" b="0" i="0" dirty="0" smtClean="0">
              <a:solidFill>
                <a:srgbClr val="C00000"/>
              </a:solidFill>
              <a:effectLst/>
              <a:latin typeface="PT Sans"/>
            </a:endParaRPr>
          </a:p>
          <a:p>
            <a:r>
              <a:rPr lang="ru-RU" b="1" i="0" dirty="0" smtClean="0">
                <a:solidFill>
                  <a:srgbClr val="000000"/>
                </a:solidFill>
                <a:effectLst/>
                <a:latin typeface="PT Sans"/>
              </a:rPr>
              <a:t>Например: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3600" b="0" i="1" dirty="0" smtClean="0">
                <a:solidFill>
                  <a:srgbClr val="000000"/>
                </a:solidFill>
                <a:effectLst/>
                <a:latin typeface="PT Sans"/>
              </a:rPr>
              <a:t>[С утра на солнце деревья покрылись роскошным инеем]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3600" b="1" i="1" dirty="0" smtClean="0">
                <a:solidFill>
                  <a:srgbClr val="000000"/>
                </a:solidFill>
                <a:effectLst/>
                <a:latin typeface="PT Sans"/>
              </a:rPr>
              <a:t>,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3600" b="0" i="1" dirty="0" smtClean="0">
                <a:solidFill>
                  <a:srgbClr val="000000"/>
                </a:solidFill>
                <a:effectLst/>
                <a:latin typeface="PT Sans"/>
              </a:rPr>
              <a:t>и [так продолжалось часа два]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3600" b="1" i="1" dirty="0" smtClean="0">
                <a:solidFill>
                  <a:srgbClr val="000000"/>
                </a:solidFill>
                <a:effectLst/>
                <a:latin typeface="PT Sans"/>
              </a:rPr>
              <a:t>,</a:t>
            </a:r>
            <a:r>
              <a:rPr lang="ru-RU" sz="3600" b="0" i="1" dirty="0" smtClean="0">
                <a:solidFill>
                  <a:srgbClr val="000000"/>
                </a:solidFill>
                <a:effectLst/>
                <a:latin typeface="PT Sans"/>
              </a:rPr>
              <a:t>[потом иней исчез]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3600" b="1" i="1" dirty="0" smtClean="0">
                <a:solidFill>
                  <a:srgbClr val="000000"/>
                </a:solidFill>
                <a:effectLst/>
                <a:latin typeface="PT Sans"/>
              </a:rPr>
              <a:t>,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3600" b="0" i="1" dirty="0" smtClean="0">
                <a:solidFill>
                  <a:srgbClr val="000000"/>
                </a:solidFill>
                <a:effectLst/>
                <a:latin typeface="PT Sans"/>
              </a:rPr>
              <a:t>[солнце закрылось]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3600" b="1" i="1" dirty="0" smtClean="0">
                <a:solidFill>
                  <a:srgbClr val="000000"/>
                </a:solidFill>
                <a:effectLst/>
                <a:latin typeface="PT Sans"/>
              </a:rPr>
              <a:t>,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3600" b="0" i="1" dirty="0" smtClean="0">
                <a:solidFill>
                  <a:srgbClr val="000000"/>
                </a:solidFill>
                <a:effectLst/>
                <a:latin typeface="PT Sans"/>
              </a:rPr>
              <a:t>и [день прошел тихо, задумчиво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3600" b="1" i="1" dirty="0" smtClean="0">
                <a:solidFill>
                  <a:srgbClr val="000000"/>
                </a:solidFill>
                <a:effectLst/>
                <a:latin typeface="PT Sans"/>
              </a:rPr>
              <a:t>,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3600" b="0" i="1" dirty="0" smtClean="0">
                <a:solidFill>
                  <a:srgbClr val="000000"/>
                </a:solidFill>
                <a:effectLst/>
                <a:latin typeface="PT Sans"/>
              </a:rPr>
              <a:t>с капелью среди дня и аномальными лунными сумерками под вечер].</a:t>
            </a:r>
            <a:endParaRPr lang="ru-RU" sz="3600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302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7512" y="640080"/>
            <a:ext cx="112014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0000"/>
                </a:solidFill>
                <a:effectLst/>
                <a:latin typeface="PT Sans"/>
              </a:rPr>
              <a:t>Иногда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PT Sans"/>
              </a:rPr>
              <a:t> два, три и более простых </a:t>
            </a:r>
            <a:r>
              <a:rPr lang="ru-RU" sz="2800" b="1" i="1" dirty="0" smtClean="0">
                <a:solidFill>
                  <a:srgbClr val="000000"/>
                </a:solidFill>
                <a:effectLst/>
                <a:latin typeface="PT Sans"/>
              </a:rPr>
              <a:t>предложения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PT Sans"/>
              </a:rPr>
              <a:t> наиболее тесно связываются друг с другом по смыслу и </a:t>
            </a:r>
            <a:r>
              <a:rPr lang="ru-RU" sz="2800" b="1" i="1" dirty="0" smtClean="0">
                <a:solidFill>
                  <a:srgbClr val="000000"/>
                </a:solidFill>
                <a:effectLst/>
                <a:latin typeface="PT Sans"/>
              </a:rPr>
              <a:t>могут быть отделены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PT Sans"/>
              </a:rPr>
              <a:t> от других частей сложного предложения </a:t>
            </a:r>
            <a:r>
              <a:rPr lang="ru-RU" sz="2800" b="1" i="1" dirty="0" smtClean="0">
                <a:solidFill>
                  <a:srgbClr val="000000"/>
                </a:solidFill>
                <a:effectLst/>
                <a:latin typeface="PT Sans"/>
              </a:rPr>
              <a:t>точкой с запятой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PT Sans"/>
              </a:rPr>
              <a:t> . Чаще всего точка с запятой бывает на месте бессоюзной связи.</a:t>
            </a:r>
          </a:p>
          <a:p>
            <a:r>
              <a:rPr lang="ru-RU" b="1" i="0" dirty="0" smtClean="0">
                <a:solidFill>
                  <a:srgbClr val="000000"/>
                </a:solidFill>
                <a:effectLst/>
                <a:latin typeface="PT Sans"/>
              </a:rPr>
              <a:t>Например: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800" b="0" i="1" dirty="0" smtClean="0">
                <a:solidFill>
                  <a:srgbClr val="000000"/>
                </a:solidFill>
                <a:effectLst/>
                <a:latin typeface="PT Sans"/>
              </a:rPr>
              <a:t>(Когда он проснулся), [уже всходило солнце]</a:t>
            </a:r>
            <a:r>
              <a:rPr lang="ru-RU" sz="48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800" b="1" i="1" dirty="0" smtClean="0">
                <a:solidFill>
                  <a:srgbClr val="000000"/>
                </a:solidFill>
                <a:effectLst/>
                <a:latin typeface="PT Sans"/>
              </a:rPr>
              <a:t>;</a:t>
            </a:r>
            <a:r>
              <a:rPr lang="ru-RU" sz="48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800" b="0" i="1" dirty="0" smtClean="0">
                <a:solidFill>
                  <a:srgbClr val="000000"/>
                </a:solidFill>
                <a:effectLst/>
                <a:latin typeface="PT Sans"/>
              </a:rPr>
              <a:t>[курган заслонял его собою].</a:t>
            </a:r>
            <a:r>
              <a:rPr lang="ru-RU" sz="48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</a:p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PT Sans"/>
              </a:rPr>
              <a:t>(Предложение сложное, с разными видами связи: с бессоюзной и союзной связью.)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5484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448" y="0"/>
            <a:ext cx="11768328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0000"/>
                </a:solidFill>
                <a:effectLst/>
                <a:latin typeface="PT Sans"/>
              </a:rPr>
              <a:t>На месте бессоюзной связи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PT Sans"/>
              </a:rPr>
              <a:t> между простыми предложениями в составе сложного 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PT Sans"/>
              </a:rPr>
              <a:t>возможны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PT Sans"/>
              </a:rPr>
              <a:t> также </a:t>
            </a:r>
            <a:r>
              <a:rPr lang="ru-RU" sz="3600" b="1" i="1" dirty="0" smtClean="0">
                <a:solidFill>
                  <a:srgbClr val="C00000"/>
                </a:solidFill>
                <a:effectLst/>
                <a:latin typeface="PT Sans"/>
              </a:rPr>
              <a:t>запятая</a:t>
            </a:r>
            <a:r>
              <a:rPr lang="ru-RU" sz="3600" b="0" i="0" dirty="0" smtClean="0">
                <a:solidFill>
                  <a:srgbClr val="C00000"/>
                </a:solidFill>
                <a:effectLst/>
                <a:latin typeface="PT Sans"/>
              </a:rPr>
              <a:t> , </a:t>
            </a:r>
            <a:r>
              <a:rPr lang="ru-RU" sz="3600" b="1" i="1" dirty="0" smtClean="0">
                <a:solidFill>
                  <a:srgbClr val="C00000"/>
                </a:solidFill>
                <a:effectLst/>
                <a:latin typeface="PT Sans"/>
              </a:rPr>
              <a:t>тире</a:t>
            </a:r>
            <a:r>
              <a:rPr lang="ru-RU" sz="3600" b="0" i="0" dirty="0" smtClean="0">
                <a:solidFill>
                  <a:srgbClr val="C00000"/>
                </a:solidFill>
                <a:effectLst/>
                <a:latin typeface="PT Sans"/>
              </a:rPr>
              <a:t> и </a:t>
            </a:r>
            <a:r>
              <a:rPr lang="ru-RU" sz="3600" b="1" i="1" dirty="0" smtClean="0">
                <a:solidFill>
                  <a:srgbClr val="C00000"/>
                </a:solidFill>
                <a:effectLst/>
                <a:latin typeface="PT Sans"/>
              </a:rPr>
              <a:t>двоеточие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PT Sans"/>
              </a:rPr>
              <a:t> , которые ставятся по правилам расстановки знаков препинания в бессоюзном сложном предложении.</a:t>
            </a:r>
          </a:p>
          <a:p>
            <a:r>
              <a:rPr lang="ru-RU" sz="2400" b="1" i="0" dirty="0" smtClean="0">
                <a:solidFill>
                  <a:srgbClr val="000000"/>
                </a:solidFill>
                <a:effectLst/>
                <a:latin typeface="PT Sans"/>
              </a:rPr>
              <a:t>Например: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[Уже давно село солнце] </a:t>
            </a:r>
            <a:r>
              <a:rPr lang="ru-RU" sz="4000" b="1" i="0" dirty="0" smtClean="0">
                <a:solidFill>
                  <a:srgbClr val="000000"/>
                </a:solidFill>
                <a:effectLst/>
                <a:latin typeface="PT Sans"/>
              </a:rPr>
              <a:t>,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000" b="0" i="1" dirty="0" smtClean="0">
                <a:solidFill>
                  <a:srgbClr val="000000"/>
                </a:solidFill>
                <a:effectLst/>
                <a:latin typeface="PT Sans"/>
              </a:rPr>
              <a:t>но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[еще лес не успел стихнуть] </a:t>
            </a:r>
            <a:r>
              <a:rPr lang="ru-RU" sz="4000" b="1" i="0" dirty="0" smtClean="0">
                <a:solidFill>
                  <a:srgbClr val="000000"/>
                </a:solidFill>
                <a:effectLst/>
                <a:latin typeface="PT Sans"/>
              </a:rPr>
              <a:t>: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[горлинки журчали вблизи] </a:t>
            </a:r>
            <a:r>
              <a:rPr lang="ru-RU" sz="4000" b="1" i="0" dirty="0" smtClean="0">
                <a:solidFill>
                  <a:srgbClr val="000000"/>
                </a:solidFill>
                <a:effectLst/>
                <a:latin typeface="PT Sans"/>
              </a:rPr>
              <a:t>,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[кукушка куковала в отдаленье]. 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PT Sans"/>
              </a:rPr>
              <a:t>(Предложение сложное, с разными видами связи: с бессоюзной и союзной связью.)</a:t>
            </a:r>
          </a:p>
          <a:p>
            <a:r>
              <a:rPr lang="ru-RU" sz="2400" b="0" i="1" dirty="0" smtClean="0">
                <a:solidFill>
                  <a:srgbClr val="000000"/>
                </a:solidFill>
                <a:effectLst/>
                <a:latin typeface="PT Sans"/>
              </a:rPr>
              <a:t>[</a:t>
            </a:r>
            <a:r>
              <a:rPr lang="ru-RU" sz="4000" b="0" i="1" dirty="0" smtClean="0">
                <a:solidFill>
                  <a:srgbClr val="000000"/>
                </a:solidFill>
                <a:effectLst/>
                <a:latin typeface="PT Sans"/>
              </a:rPr>
              <a:t>Лев Толстой увидел сломанный репейник]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000" b="1" i="1" dirty="0" smtClean="0">
                <a:solidFill>
                  <a:srgbClr val="000000"/>
                </a:solidFill>
                <a:effectLst/>
                <a:latin typeface="PT Sans"/>
              </a:rPr>
              <a:t>–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000" b="0" i="1" dirty="0" smtClean="0">
                <a:solidFill>
                  <a:srgbClr val="000000"/>
                </a:solidFill>
                <a:effectLst/>
                <a:latin typeface="PT Sans"/>
              </a:rPr>
              <a:t>и [вспыхнула молния]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000" b="1" i="1" dirty="0" smtClean="0">
                <a:solidFill>
                  <a:srgbClr val="000000"/>
                </a:solidFill>
                <a:effectLst/>
                <a:latin typeface="PT Sans"/>
              </a:rPr>
              <a:t>: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000" b="0" i="1" dirty="0" smtClean="0">
                <a:solidFill>
                  <a:srgbClr val="000000"/>
                </a:solidFill>
                <a:effectLst/>
                <a:latin typeface="PT Sans"/>
              </a:rPr>
              <a:t>[появился замысел изумительной повести о Хаджи-Мурате]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 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PT Sans"/>
              </a:rPr>
              <a:t> (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PT Sans"/>
              </a:rPr>
              <a:t>Пауст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PT Sans"/>
              </a:rPr>
              <a:t>.). (Предложение сложное, с разными видами связи: сочинительной и бессоюзной.)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017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616" y="365760"/>
            <a:ext cx="116860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0" dirty="0" smtClean="0">
                <a:solidFill>
                  <a:srgbClr val="C00000"/>
                </a:solidFill>
                <a:effectLst/>
                <a:latin typeface="PT Sans"/>
              </a:rPr>
              <a:t>Особые трудности вызывает</a:t>
            </a:r>
            <a:r>
              <a:rPr lang="ru-RU" sz="3600" b="0" i="0" dirty="0" smtClean="0">
                <a:solidFill>
                  <a:srgbClr val="C00000"/>
                </a:solidFill>
                <a:effectLst/>
                <a:latin typeface="PT Sans"/>
              </a:rPr>
              <a:t> </a:t>
            </a:r>
            <a:r>
              <a:rPr lang="ru-RU" sz="3600" b="1" i="1" dirty="0" smtClean="0">
                <a:solidFill>
                  <a:srgbClr val="C00000"/>
                </a:solidFill>
                <a:effectLst/>
                <a:latin typeface="PT Sans"/>
              </a:rPr>
              <a:t>постановка знаков препинания на стыке сочинительного</a:t>
            </a:r>
            <a:r>
              <a:rPr lang="ru-RU" sz="3600" b="0" i="0" dirty="0" smtClean="0">
                <a:solidFill>
                  <a:srgbClr val="C00000"/>
                </a:solidFill>
                <a:effectLst/>
                <a:latin typeface="PT Sans"/>
              </a:rPr>
              <a:t> и </a:t>
            </a:r>
            <a:r>
              <a:rPr lang="ru-RU" sz="3600" b="1" i="1" dirty="0" smtClean="0">
                <a:solidFill>
                  <a:srgbClr val="C00000"/>
                </a:solidFill>
                <a:effectLst/>
                <a:latin typeface="PT Sans"/>
              </a:rPr>
              <a:t>подчинительного союзов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PT Sans"/>
              </a:rPr>
              <a:t> (или сочинительного союза и союзного слова). Их пунктуационное оформление подчиняется законам оформления предложений с сочинительной, подчинительной и бессоюзной связью. Однако при этом выделяются и особого внимания требуют предложения, в которых несколько союзов оказываются рядом.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7287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8328" y="256032"/>
            <a:ext cx="1174089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  <a:effectLst/>
                <a:latin typeface="PT Sans"/>
              </a:rPr>
              <a:t>В подобных случаях запятая между союзами ставится, если дальше не следует вторая часть двойного союза</a:t>
            </a:r>
            <a:r>
              <a:rPr lang="ru-RU" sz="3200" b="0" i="0" dirty="0" smtClean="0">
                <a:solidFill>
                  <a:srgbClr val="7030A0"/>
                </a:solidFill>
                <a:effectLst/>
                <a:latin typeface="PT Sans"/>
              </a:rPr>
              <a:t> </a:t>
            </a:r>
            <a:r>
              <a:rPr lang="ru-RU" sz="3200" b="1" i="1" dirty="0" smtClean="0">
                <a:solidFill>
                  <a:srgbClr val="7030A0"/>
                </a:solidFill>
                <a:effectLst/>
                <a:latin typeface="PT Sans"/>
              </a:rPr>
              <a:t>то, так, но</a:t>
            </a:r>
            <a:r>
              <a:rPr lang="ru-RU" sz="3200" b="0" i="0" dirty="0" smtClean="0">
                <a:solidFill>
                  <a:srgbClr val="7030A0"/>
                </a:solidFill>
                <a:effectLst/>
                <a:latin typeface="PT Sans"/>
              </a:rPr>
              <a:t> </a:t>
            </a:r>
            <a:r>
              <a:rPr lang="ru-RU" sz="2000" b="0" i="0" dirty="0" smtClean="0">
                <a:solidFill>
                  <a:srgbClr val="7030A0"/>
                </a:solidFill>
                <a:effectLst/>
                <a:latin typeface="PT Sans"/>
              </a:rPr>
              <a:t>(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PT Sans"/>
              </a:rPr>
              <a:t>в таком случае придаточное предложение может быть опущено). В других случаях запятая между двумя союзами не ставится.</a:t>
            </a:r>
          </a:p>
          <a:p>
            <a:endParaRPr lang="ru-RU" sz="2000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3600" b="0" i="1" dirty="0" smtClean="0">
                <a:solidFill>
                  <a:srgbClr val="000000"/>
                </a:solidFill>
                <a:effectLst/>
                <a:latin typeface="PT Sans"/>
              </a:rPr>
              <a:t>Надвигалась зима, и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3600" b="1" i="1" dirty="0" smtClean="0">
                <a:solidFill>
                  <a:srgbClr val="000000"/>
                </a:solidFill>
                <a:effectLst/>
                <a:latin typeface="PT Sans"/>
              </a:rPr>
              <a:t>,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3600" b="0" i="1" dirty="0" smtClean="0">
                <a:solidFill>
                  <a:srgbClr val="000000"/>
                </a:solidFill>
                <a:effectLst/>
                <a:latin typeface="PT Sans"/>
              </a:rPr>
              <a:t>когда ударили первые морозы, жить в лесу стало тяжело. — Надвигалась зима, и когда ударили первые морозы,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3600" b="1" i="1" dirty="0" smtClean="0">
                <a:solidFill>
                  <a:srgbClr val="000000"/>
                </a:solidFill>
                <a:effectLst/>
                <a:latin typeface="PT Sans"/>
              </a:rPr>
              <a:t>то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3600" b="0" i="1" dirty="0" smtClean="0">
                <a:solidFill>
                  <a:srgbClr val="000000"/>
                </a:solidFill>
                <a:effectLst/>
                <a:latin typeface="PT Sans"/>
              </a:rPr>
              <a:t>жить в лесу стало тяжело.</a:t>
            </a:r>
            <a:endParaRPr lang="ru-RU" sz="3600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b="0" i="1" dirty="0" smtClean="0">
                <a:solidFill>
                  <a:srgbClr val="000000"/>
                </a:solidFill>
                <a:effectLst/>
                <a:latin typeface="PT Sans"/>
              </a:rPr>
              <a:t>Можешь мне позвонить, но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PT Sans"/>
              </a:rPr>
              <a:t>,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PT Sans"/>
              </a:rPr>
              <a:t>если ты не позвонишь сегодня, завтра мы уедем. – Можешь мне позвонить, но если ты не позвонишь сегодня,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PT Sans"/>
              </a:rPr>
              <a:t>то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PT Sans"/>
              </a:rPr>
              <a:t>завтра мы уедем.</a:t>
            </a:r>
            <a:endParaRPr lang="ru-RU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b="0" i="1" dirty="0" smtClean="0">
                <a:solidFill>
                  <a:srgbClr val="000000"/>
                </a:solidFill>
                <a:effectLst/>
                <a:latin typeface="PT Sans"/>
              </a:rPr>
              <a:t>Я думаю, что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PT Sans"/>
              </a:rPr>
              <a:t>,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PT Sans"/>
              </a:rPr>
              <a:t>если ты будешь стараться, у тебя всё получится. – Я думаю, что если ты будешь стараться,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PT Sans"/>
              </a:rPr>
              <a:t>то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PT Sans"/>
              </a:rPr>
              <a:t>у тебя всё получится.</a:t>
            </a:r>
            <a:endParaRPr lang="ru-RU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5159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60" y="246888"/>
            <a:ext cx="1196035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0" i="1" dirty="0" smtClean="0">
                <a:solidFill>
                  <a:srgbClr val="7030A0"/>
                </a:solidFill>
                <a:effectLst/>
                <a:latin typeface="PT Sans"/>
              </a:rPr>
              <a:t>Можешь мне позвонить, но</a:t>
            </a:r>
            <a:r>
              <a:rPr lang="ru-RU" sz="3600" b="0" i="0" dirty="0" smtClean="0">
                <a:solidFill>
                  <a:srgbClr val="7030A0"/>
                </a:solidFill>
                <a:effectLst/>
                <a:latin typeface="PT Sans"/>
              </a:rPr>
              <a:t> </a:t>
            </a:r>
            <a:r>
              <a:rPr lang="ru-RU" sz="3600" b="1" i="1" dirty="0" smtClean="0">
                <a:solidFill>
                  <a:srgbClr val="7030A0"/>
                </a:solidFill>
                <a:effectLst/>
                <a:latin typeface="PT Sans"/>
              </a:rPr>
              <a:t>,</a:t>
            </a:r>
            <a:r>
              <a:rPr lang="ru-RU" sz="3600" b="0" i="0" dirty="0" smtClean="0">
                <a:solidFill>
                  <a:srgbClr val="7030A0"/>
                </a:solidFill>
                <a:effectLst/>
                <a:latin typeface="PT Sans"/>
              </a:rPr>
              <a:t> </a:t>
            </a:r>
            <a:r>
              <a:rPr lang="ru-RU" sz="3600" b="0" i="1" dirty="0" smtClean="0">
                <a:solidFill>
                  <a:srgbClr val="7030A0"/>
                </a:solidFill>
                <a:effectLst/>
                <a:latin typeface="PT Sans"/>
              </a:rPr>
              <a:t>если ты не позвонишь сегодня, завтра мы уедем.</a:t>
            </a:r>
          </a:p>
          <a:p>
            <a:r>
              <a:rPr lang="ru-RU" sz="4000" b="0" i="1" dirty="0" smtClean="0">
                <a:solidFill>
                  <a:srgbClr val="000000"/>
                </a:solidFill>
                <a:effectLst/>
                <a:latin typeface="PT Sans"/>
              </a:rPr>
              <a:t> – Можешь мне позвонить, но если ты не позвонишь сегодня,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000" b="1" i="1" dirty="0" smtClean="0">
                <a:solidFill>
                  <a:srgbClr val="000000"/>
                </a:solidFill>
                <a:effectLst/>
                <a:latin typeface="PT Sans"/>
              </a:rPr>
              <a:t>то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000" b="0" i="1" dirty="0" smtClean="0">
                <a:solidFill>
                  <a:srgbClr val="000000"/>
                </a:solidFill>
                <a:effectLst/>
                <a:latin typeface="PT Sans"/>
              </a:rPr>
              <a:t>завтра мы уедем.</a:t>
            </a:r>
          </a:p>
          <a:p>
            <a:endParaRPr lang="ru-RU" sz="4000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sz="3600" b="0" i="1" dirty="0" smtClean="0">
                <a:solidFill>
                  <a:srgbClr val="0070C0"/>
                </a:solidFill>
                <a:effectLst/>
                <a:latin typeface="PT Sans"/>
              </a:rPr>
              <a:t>Я думаю, что</a:t>
            </a:r>
            <a:r>
              <a:rPr lang="ru-RU" sz="3600" b="0" i="0" dirty="0" smtClean="0">
                <a:solidFill>
                  <a:srgbClr val="0070C0"/>
                </a:solidFill>
                <a:effectLst/>
                <a:latin typeface="PT Sans"/>
              </a:rPr>
              <a:t> </a:t>
            </a:r>
            <a:r>
              <a:rPr lang="ru-RU" sz="3600" b="1" i="1" dirty="0" smtClean="0">
                <a:solidFill>
                  <a:srgbClr val="0070C0"/>
                </a:solidFill>
                <a:effectLst/>
                <a:latin typeface="PT Sans"/>
              </a:rPr>
              <a:t>,</a:t>
            </a:r>
            <a:r>
              <a:rPr lang="ru-RU" sz="3600" b="0" i="0" dirty="0" smtClean="0">
                <a:solidFill>
                  <a:srgbClr val="0070C0"/>
                </a:solidFill>
                <a:effectLst/>
                <a:latin typeface="PT Sans"/>
              </a:rPr>
              <a:t> </a:t>
            </a:r>
            <a:r>
              <a:rPr lang="ru-RU" sz="3600" b="0" i="1" dirty="0" smtClean="0">
                <a:solidFill>
                  <a:srgbClr val="0070C0"/>
                </a:solidFill>
                <a:effectLst/>
                <a:latin typeface="PT Sans"/>
              </a:rPr>
              <a:t>если ты будешь стараться, у тебя всё получится.</a:t>
            </a:r>
          </a:p>
          <a:p>
            <a:r>
              <a:rPr lang="ru-RU" sz="4000" b="0" i="1" dirty="0" smtClean="0">
                <a:solidFill>
                  <a:srgbClr val="000000"/>
                </a:solidFill>
                <a:effectLst/>
                <a:latin typeface="PT Sans"/>
              </a:rPr>
              <a:t> – Я думаю, что если ты будешь стараться,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000" b="1" i="1" dirty="0" smtClean="0">
                <a:solidFill>
                  <a:srgbClr val="000000"/>
                </a:solidFill>
                <a:effectLst/>
                <a:latin typeface="PT Sans"/>
              </a:rPr>
              <a:t>то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000" b="0" i="1" dirty="0" smtClean="0">
                <a:solidFill>
                  <a:srgbClr val="000000"/>
                </a:solidFill>
                <a:effectLst/>
                <a:latin typeface="PT Sans"/>
              </a:rPr>
              <a:t>у тебя всё получится.</a:t>
            </a:r>
            <a:endParaRPr lang="ru-RU" sz="4000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2377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29184"/>
            <a:ext cx="118049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smtClean="0">
                <a:solidFill>
                  <a:srgbClr val="C00000"/>
                </a:solidFill>
                <a:effectLst/>
                <a:latin typeface="PT Sans"/>
              </a:rPr>
              <a:t>Синтаксический разбор сложного предложения с разными видами связи</a:t>
            </a:r>
          </a:p>
          <a:p>
            <a:r>
              <a:rPr lang="ru-RU" sz="2400" b="0" i="0" dirty="0" smtClean="0">
                <a:solidFill>
                  <a:srgbClr val="C00000"/>
                </a:solidFill>
                <a:effectLst/>
                <a:latin typeface="PT Sans"/>
              </a:rPr>
              <a:t> </a:t>
            </a:r>
            <a:r>
              <a:rPr lang="ru-RU" sz="2400" b="1" i="0" dirty="0" smtClean="0">
                <a:solidFill>
                  <a:srgbClr val="C00000"/>
                </a:solidFill>
                <a:effectLst/>
                <a:latin typeface="PT Sans"/>
              </a:rPr>
              <a:t>Схема разбора сложного предложения с разными видами связи</a:t>
            </a:r>
          </a:p>
          <a:p>
            <a:endParaRPr lang="ru-RU" sz="2400" b="0" i="0" dirty="0" smtClean="0">
              <a:solidFill>
                <a:srgbClr val="C00000"/>
              </a:solidFill>
              <a:effectLst/>
              <a:latin typeface="PT Sans"/>
            </a:endParaRPr>
          </a:p>
          <a:p>
            <a:r>
              <a:rPr lang="ru-RU" sz="2800" b="1" i="0" dirty="0" smtClean="0">
                <a:solidFill>
                  <a:srgbClr val="000000"/>
                </a:solidFill>
                <a:effectLst/>
                <a:latin typeface="PT Sans"/>
              </a:rPr>
              <a:t>1. Определить тип предложения по цели высказывания </a:t>
            </a:r>
            <a:r>
              <a:rPr lang="ru-RU" sz="2000" b="1" i="0" dirty="0" smtClean="0">
                <a:solidFill>
                  <a:srgbClr val="000000"/>
                </a:solidFill>
                <a:effectLst/>
                <a:latin typeface="PT Sans"/>
              </a:rPr>
              <a:t>(повествовательное, вопросительное, побудительное).</a:t>
            </a:r>
            <a:endParaRPr lang="ru-RU" sz="2000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sz="2800" b="1" i="0" dirty="0" smtClean="0">
                <a:solidFill>
                  <a:srgbClr val="000000"/>
                </a:solidFill>
                <a:effectLst/>
                <a:latin typeface="PT Sans"/>
              </a:rPr>
              <a:t>2. Указать вид предложения по эмоциональной окраске </a:t>
            </a:r>
            <a:r>
              <a:rPr lang="ru-RU" sz="2000" b="1" i="0" dirty="0" smtClean="0">
                <a:solidFill>
                  <a:srgbClr val="000000"/>
                </a:solidFill>
                <a:effectLst/>
                <a:latin typeface="PT Sans"/>
              </a:rPr>
              <a:t>(восклицательное или невосклицательное).</a:t>
            </a:r>
            <a:endParaRPr lang="ru-RU" sz="2000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sz="2800" b="1" i="0" dirty="0" smtClean="0">
                <a:solidFill>
                  <a:srgbClr val="000000"/>
                </a:solidFill>
                <a:effectLst/>
                <a:latin typeface="PT Sans"/>
              </a:rPr>
              <a:t>3. Определить (по грамматическим основам) количество простых предложений, найти их границы.</a:t>
            </a:r>
            <a:endParaRPr lang="ru-RU" sz="2800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sz="2800" b="1" i="0" dirty="0" smtClean="0">
                <a:solidFill>
                  <a:srgbClr val="000000"/>
                </a:solidFill>
                <a:effectLst/>
                <a:latin typeface="PT Sans"/>
              </a:rPr>
              <a:t>4. Определить смысловые части (блоки) и вид связи между ними (бессоюзная или сочинительная).</a:t>
            </a:r>
            <a:endParaRPr lang="ru-RU" sz="2800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sz="2800" b="1" i="0" dirty="0" smtClean="0">
                <a:solidFill>
                  <a:srgbClr val="000000"/>
                </a:solidFill>
                <a:effectLst/>
                <a:latin typeface="PT Sans"/>
              </a:rPr>
              <a:t>5. Дать характеристику каждой части (блока) по строению (простое или сложное предложение).</a:t>
            </a:r>
            <a:endParaRPr lang="ru-RU" sz="2800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sz="2800" b="1" i="0" dirty="0" smtClean="0">
                <a:solidFill>
                  <a:srgbClr val="000000"/>
                </a:solidFill>
                <a:effectLst/>
                <a:latin typeface="PT Sans"/>
              </a:rPr>
              <a:t>6. Составить схему предложения.</a:t>
            </a:r>
            <a:endParaRPr lang="ru-RU" sz="2800" b="0" i="0" dirty="0">
              <a:solidFill>
                <a:srgbClr val="000000"/>
              </a:solidFill>
              <a:effectLst/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4001562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8056" y="58847"/>
            <a:ext cx="1156716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0" dirty="0" smtClean="0">
                <a:solidFill>
                  <a:srgbClr val="C00000"/>
                </a:solidFill>
                <a:effectLst/>
                <a:latin typeface="PT Sans"/>
              </a:rPr>
              <a:t>ОБРАЗЕЦ РАЗБОРА СЛОЖНОГО ПРЕДЛОЖЕНИЯ С РАЗНЫМИ ВИДАМИ СВЯЗИ</a:t>
            </a:r>
            <a:r>
              <a:rPr lang="ru-RU" sz="2000" b="1" i="0" smtClean="0">
                <a:solidFill>
                  <a:srgbClr val="C00000"/>
                </a:solidFill>
                <a:effectLst/>
                <a:latin typeface="PT Sans"/>
              </a:rPr>
              <a:t> </a:t>
            </a:r>
          </a:p>
          <a:p>
            <a:endParaRPr lang="ru-RU" sz="2000" b="0" i="0" dirty="0" smtClean="0">
              <a:solidFill>
                <a:srgbClr val="C00000"/>
              </a:solidFill>
              <a:effectLst/>
              <a:latin typeface="PT Sans"/>
            </a:endParaRPr>
          </a:p>
          <a:p>
            <a:r>
              <a:rPr lang="ru-RU" sz="3600" b="1" i="1" dirty="0" smtClean="0">
                <a:solidFill>
                  <a:srgbClr val="000000"/>
                </a:solidFill>
                <a:effectLst/>
                <a:latin typeface="PT Sans"/>
              </a:rPr>
              <a:t>[Вдруг навалился густой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3600" b="1" i="1" u="sng" dirty="0" smtClean="0">
                <a:solidFill>
                  <a:srgbClr val="000000"/>
                </a:solidFill>
                <a:effectLst/>
                <a:latin typeface="PT Sans"/>
              </a:rPr>
              <a:t>туман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3600" b="1" i="1" dirty="0" smtClean="0">
                <a:solidFill>
                  <a:srgbClr val="000000"/>
                </a:solidFill>
                <a:effectLst/>
                <a:latin typeface="PT Sans"/>
              </a:rPr>
              <a:t>], [как будто стеной отделил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3600" b="1" i="1" u="sng" dirty="0" smtClean="0">
                <a:solidFill>
                  <a:srgbClr val="000000"/>
                </a:solidFill>
                <a:effectLst/>
                <a:latin typeface="PT Sans"/>
              </a:rPr>
              <a:t>он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3600" b="1" i="1" dirty="0" smtClean="0">
                <a:solidFill>
                  <a:srgbClr val="000000"/>
                </a:solidFill>
                <a:effectLst/>
                <a:latin typeface="PT Sans"/>
              </a:rPr>
              <a:t>меня от остального мира], и, (чтобы не заблудиться), [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3600" b="1" i="1" u="sng" dirty="0" smtClean="0">
                <a:solidFill>
                  <a:srgbClr val="000000"/>
                </a:solidFill>
                <a:effectLst/>
                <a:latin typeface="PT Sans"/>
              </a:rPr>
              <a:t>я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3600" b="1" i="1" dirty="0" smtClean="0">
                <a:solidFill>
                  <a:srgbClr val="000000"/>
                </a:solidFill>
                <a:effectLst/>
                <a:latin typeface="PT Sans"/>
              </a:rPr>
              <a:t>решил вернуться на тропинку], (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3600" b="1" i="1" u="sng" dirty="0" smtClean="0">
                <a:solidFill>
                  <a:srgbClr val="000000"/>
                </a:solidFill>
                <a:effectLst/>
                <a:latin typeface="PT Sans"/>
              </a:rPr>
              <a:t>которая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3600" b="1" i="1" dirty="0" smtClean="0">
                <a:solidFill>
                  <a:srgbClr val="000000"/>
                </a:solidFill>
                <a:effectLst/>
                <a:latin typeface="PT Sans"/>
              </a:rPr>
              <a:t>, по моим соображениям, должна была находиться слева и сзади)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</a:p>
          <a:p>
            <a:endParaRPr lang="ru-RU" sz="2000" dirty="0">
              <a:solidFill>
                <a:srgbClr val="000000"/>
              </a:solidFill>
              <a:latin typeface="PT Sans"/>
            </a:endParaRPr>
          </a:p>
          <a:p>
            <a:endParaRPr lang="ru-RU" sz="2000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endParaRPr lang="ru-RU" sz="2000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sz="1600" b="0" i="0" dirty="0" smtClean="0">
                <a:solidFill>
                  <a:srgbClr val="000000"/>
                </a:solidFill>
                <a:effectLst/>
                <a:latin typeface="PT Sans"/>
              </a:rPr>
              <a:t>Предложение повествовательное, невосклицательное, сложное, с разными видами связи: бессоюзной, сочинительной и подчинительной, состоит из трёх частей, связанных </a:t>
            </a: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PT Sans"/>
              </a:rPr>
              <a:t>бессоюзно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PT Sans"/>
              </a:rPr>
              <a:t> (I и II части) и сочинительным соединительным союзом и (II и III части); I часть - простое предложение, II часть - простое предложение, III часть - сложноподчинённое предложение с двумя придаточными (цели и определительным) с параллельным подчинением. Придаточное цели зависит от всего главного предложения, отвечает на вопрос </a:t>
            </a:r>
            <a:r>
              <a:rPr lang="ru-RU" sz="1600" b="0" i="1" dirty="0" smtClean="0">
                <a:solidFill>
                  <a:srgbClr val="000000"/>
                </a:solidFill>
                <a:effectLst/>
                <a:latin typeface="PT Sans"/>
              </a:rPr>
              <a:t>с какой целью?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PT Sans"/>
              </a:rPr>
              <a:t> , присоединяется союзом </a:t>
            </a:r>
            <a:r>
              <a:rPr lang="ru-RU" sz="1600" b="0" i="1" dirty="0" smtClean="0">
                <a:solidFill>
                  <a:srgbClr val="000000"/>
                </a:solidFill>
                <a:effectLst/>
                <a:latin typeface="PT Sans"/>
              </a:rPr>
              <a:t>чтобы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PT Sans"/>
              </a:rPr>
              <a:t> . Придаточное определительное зависит от существительного </a:t>
            </a:r>
            <a:r>
              <a:rPr lang="ru-RU" sz="1600" b="0" i="1" dirty="0" smtClean="0">
                <a:solidFill>
                  <a:srgbClr val="000000"/>
                </a:solidFill>
                <a:effectLst/>
                <a:latin typeface="PT Sans"/>
              </a:rPr>
              <a:t>тропинку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PT Sans"/>
              </a:rPr>
              <a:t> , отвечает на вопрос </a:t>
            </a:r>
            <a:r>
              <a:rPr lang="ru-RU" sz="1600" b="0" i="1" dirty="0" smtClean="0">
                <a:solidFill>
                  <a:srgbClr val="000000"/>
                </a:solidFill>
                <a:effectLst/>
                <a:latin typeface="PT Sans"/>
              </a:rPr>
              <a:t>какую?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PT Sans"/>
              </a:rPr>
              <a:t> , присоединяется союзным словом </a:t>
            </a:r>
            <a:r>
              <a:rPr lang="ru-RU" sz="1600" b="0" i="1" dirty="0" smtClean="0">
                <a:solidFill>
                  <a:srgbClr val="000000"/>
                </a:solidFill>
                <a:effectLst/>
                <a:latin typeface="PT Sans"/>
              </a:rPr>
              <a:t>которая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PT Sans"/>
              </a:rPr>
              <a:t> .</a:t>
            </a:r>
            <a:endParaRPr lang="ru-RU" sz="1600" b="0" i="0" dirty="0">
              <a:solidFill>
                <a:srgbClr val="000000"/>
              </a:solidFill>
              <a:effectLst/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390087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7784" y="795528"/>
            <a:ext cx="1132941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0" dirty="0" smtClean="0">
                <a:solidFill>
                  <a:srgbClr val="C00000"/>
                </a:solidFill>
                <a:effectLst/>
                <a:latin typeface="PT Sans"/>
              </a:rPr>
              <a:t>Сложные предложения с разными видами связи</a:t>
            </a:r>
            <a:r>
              <a:rPr lang="ru-RU" sz="3600" b="0" i="0" dirty="0" smtClean="0">
                <a:solidFill>
                  <a:srgbClr val="C00000"/>
                </a:solidFill>
                <a:effectLst/>
                <a:latin typeface="PT Sans"/>
              </a:rPr>
              <a:t> -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 это </a:t>
            </a:r>
            <a:r>
              <a:rPr lang="ru-RU" sz="3600" b="1" i="1" dirty="0" smtClean="0">
                <a:solidFill>
                  <a:srgbClr val="000000"/>
                </a:solidFill>
                <a:effectLst/>
                <a:latin typeface="PT Sans"/>
              </a:rPr>
              <a:t>сложные предложения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 , которые состоят не менее чем </a:t>
            </a:r>
            <a:r>
              <a:rPr lang="ru-RU" sz="3600" b="1" i="1" dirty="0" smtClean="0">
                <a:solidFill>
                  <a:srgbClr val="7030A0"/>
                </a:solidFill>
                <a:effectLst/>
                <a:latin typeface="PT Sans"/>
              </a:rPr>
              <a:t>из трёх простых предложений</a:t>
            </a:r>
            <a:r>
              <a:rPr lang="ru-RU" sz="3600" b="0" i="0" dirty="0" smtClean="0">
                <a:solidFill>
                  <a:srgbClr val="7030A0"/>
                </a:solidFill>
                <a:effectLst/>
                <a:latin typeface="PT Sans"/>
              </a:rPr>
              <a:t> 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, связанных между собой </a:t>
            </a:r>
            <a:r>
              <a:rPr lang="ru-RU" sz="3600" b="0" i="0" dirty="0" smtClean="0">
                <a:solidFill>
                  <a:srgbClr val="0070C0"/>
                </a:solidFill>
                <a:effectLst/>
                <a:latin typeface="PT Sans"/>
              </a:rPr>
              <a:t>сочинительной, подчинительной и бессоюзной 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связью.</a:t>
            </a:r>
          </a:p>
          <a:p>
            <a:endParaRPr lang="ru-RU" sz="3600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sz="2800" b="0" i="0" dirty="0" smtClean="0">
                <a:solidFill>
                  <a:srgbClr val="000000"/>
                </a:solidFill>
                <a:effectLst/>
                <a:latin typeface="PT Sans"/>
              </a:rPr>
              <a:t>Для понимания смысла таких сложных конструкций важно понять, как сгруппированы между собой входящие в них простые предложения.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6620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4360" y="795528"/>
            <a:ext cx="1123797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Часто </a:t>
            </a:r>
            <a:r>
              <a:rPr lang="ru-RU" sz="4000" b="1" i="0" dirty="0" smtClean="0">
                <a:solidFill>
                  <a:srgbClr val="000000"/>
                </a:solidFill>
                <a:effectLst/>
                <a:latin typeface="PT Sans"/>
              </a:rPr>
              <a:t>сложные предложения с разными видами связи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членятся на две или несколько </a:t>
            </a:r>
            <a:r>
              <a:rPr lang="ru-RU" sz="4000" b="1" i="0" dirty="0" smtClean="0">
                <a:solidFill>
                  <a:srgbClr val="000000"/>
                </a:solidFill>
                <a:effectLst/>
                <a:latin typeface="PT Sans"/>
              </a:rPr>
              <a:t>частей (блоков),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соединённых с помощью </a:t>
            </a:r>
            <a:r>
              <a:rPr lang="ru-RU" sz="4000" b="0" i="0" dirty="0" smtClean="0">
                <a:solidFill>
                  <a:srgbClr val="C00000"/>
                </a:solidFill>
                <a:effectLst/>
                <a:latin typeface="PT Sans"/>
              </a:rPr>
              <a:t>сочинительных союзов или </a:t>
            </a:r>
            <a:r>
              <a:rPr lang="ru-RU" sz="4000" b="0" i="0" dirty="0" err="1" smtClean="0">
                <a:solidFill>
                  <a:srgbClr val="C00000"/>
                </a:solidFill>
                <a:effectLst/>
                <a:latin typeface="PT Sans"/>
              </a:rPr>
              <a:t>бессоюзно</a:t>
            </a:r>
            <a:r>
              <a:rPr lang="ru-RU" sz="4000" b="0" i="0" dirty="0" smtClean="0">
                <a:solidFill>
                  <a:srgbClr val="C00000"/>
                </a:solidFill>
                <a:effectLst/>
                <a:latin typeface="PT Sans"/>
              </a:rPr>
              <a:t>;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 </a:t>
            </a:r>
          </a:p>
          <a:p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а каждая часть по структуре представляет собой </a:t>
            </a:r>
            <a:r>
              <a:rPr lang="ru-RU" sz="4000" b="0" i="0" dirty="0" smtClean="0">
                <a:solidFill>
                  <a:srgbClr val="0070C0"/>
                </a:solidFill>
                <a:effectLst/>
                <a:latin typeface="PT Sans"/>
              </a:rPr>
              <a:t>либо сложноподчинённое предложение, либо простое.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637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888" y="667512"/>
            <a:ext cx="1183233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PT Sans"/>
              </a:rPr>
              <a:t>Например:</a:t>
            </a:r>
            <a:endParaRPr lang="ru-RU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sz="4000" b="1" i="0" dirty="0" smtClean="0">
                <a:solidFill>
                  <a:srgbClr val="000000"/>
                </a:solidFill>
                <a:effectLst/>
                <a:latin typeface="PT Sans"/>
              </a:rPr>
              <a:t>1)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000" b="1" i="1" dirty="0" smtClean="0">
                <a:solidFill>
                  <a:srgbClr val="000000"/>
                </a:solidFill>
                <a:effectLst/>
                <a:latin typeface="PT Sans"/>
              </a:rPr>
              <a:t>[Печален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000" b="1" i="1" u="sng" dirty="0" smtClean="0">
                <a:solidFill>
                  <a:srgbClr val="000000"/>
                </a:solidFill>
                <a:effectLst/>
                <a:latin typeface="PT Sans"/>
              </a:rPr>
              <a:t>я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000" b="1" i="1" dirty="0" smtClean="0">
                <a:solidFill>
                  <a:srgbClr val="000000"/>
                </a:solidFill>
                <a:effectLst/>
                <a:latin typeface="PT Sans"/>
              </a:rPr>
              <a:t>]: [со мною друга Нет], (с кем долгую запил бы я разлуку), (кому бы мог пожать от сердца руку и пожелать весёлых много лет)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endParaRPr lang="ru-RU" b="1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endParaRPr lang="ru-RU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PT Sans"/>
              </a:rPr>
              <a:t>Это сложное предложение с разными видами связи: бессоюзной и подчинительной, состоит из двух частей (блоков), связанных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PT Sans"/>
              </a:rPr>
              <a:t>бессоюзно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PT Sans"/>
              </a:rPr>
              <a:t>; вторая часть раскрывает причину того, о чём говорится в первой; I часть по структуре представляет собой простое предложение; II часть - это сложноподчинённое предложение с двумя придаточными определительными, с однородным соподчинением.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3264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5216" y="658368"/>
            <a:ext cx="1121968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b="1" i="0" dirty="0" smtClean="0">
                <a:solidFill>
                  <a:srgbClr val="000000"/>
                </a:solidFill>
                <a:effectLst/>
                <a:latin typeface="PT Sans"/>
              </a:rPr>
              <a:t>2)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000" b="1" i="1" dirty="0" smtClean="0">
                <a:solidFill>
                  <a:srgbClr val="000000"/>
                </a:solidFill>
                <a:effectLst/>
                <a:latin typeface="PT Sans"/>
              </a:rPr>
              <a:t>[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000" b="1" i="1" u="sng" dirty="0" smtClean="0">
                <a:solidFill>
                  <a:srgbClr val="000000"/>
                </a:solidFill>
                <a:effectLst/>
                <a:latin typeface="PT Sans"/>
              </a:rPr>
              <a:t>Переулок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000" b="1" i="1" dirty="0" smtClean="0">
                <a:solidFill>
                  <a:srgbClr val="000000"/>
                </a:solidFill>
                <a:effectLst/>
                <a:latin typeface="PT Sans"/>
              </a:rPr>
              <a:t>был весь в садах], и [у заборов росли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000" b="1" i="1" u="sng" dirty="0" smtClean="0">
                <a:solidFill>
                  <a:srgbClr val="000000"/>
                </a:solidFill>
                <a:effectLst/>
                <a:latin typeface="PT Sans"/>
              </a:rPr>
              <a:t>липы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000" b="1" i="1" dirty="0" smtClean="0">
                <a:solidFill>
                  <a:srgbClr val="000000"/>
                </a:solidFill>
                <a:effectLst/>
                <a:latin typeface="PT Sans"/>
              </a:rPr>
              <a:t>, бросавшие теперь, при луне, широкую тень], (так что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000" b="1" i="1" u="sng" dirty="0" smtClean="0">
                <a:solidFill>
                  <a:srgbClr val="000000"/>
                </a:solidFill>
                <a:effectLst/>
                <a:latin typeface="PT Sans"/>
              </a:rPr>
              <a:t>заборы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000" b="1" i="1" dirty="0" smtClean="0">
                <a:solidFill>
                  <a:srgbClr val="000000"/>
                </a:solidFill>
                <a:effectLst/>
                <a:latin typeface="PT Sans"/>
              </a:rPr>
              <a:t>и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000" b="1" i="1" u="sng" dirty="0" smtClean="0">
                <a:solidFill>
                  <a:srgbClr val="000000"/>
                </a:solidFill>
                <a:effectLst/>
                <a:latin typeface="PT Sans"/>
              </a:rPr>
              <a:t>ворота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000" b="1" i="1" dirty="0" smtClean="0">
                <a:solidFill>
                  <a:srgbClr val="000000"/>
                </a:solidFill>
                <a:effectLst/>
                <a:latin typeface="PT Sans"/>
              </a:rPr>
              <a:t>на одной стороне совершенно утопали в потёмках)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</a:p>
          <a:p>
            <a:endParaRPr lang="ru-RU" sz="4000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Это сложное предложение с разными видами связи: сочинительной и подчинительной, состоит из двух частей, связанных сочинительным соединительным союзом и, отношения между частями перечислительные; I часть по структуре представляет собой простое предложение; II часть - сложноподчинённое предложение с придаточным следствия; придаточное зависит от всего главного, присоединяется к нему союзом так что.</a:t>
            </a:r>
            <a:endParaRPr lang="ru-RU" b="0" i="0" dirty="0">
              <a:solidFill>
                <a:srgbClr val="000000"/>
              </a:solidFill>
              <a:effectLst/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2755536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5760" y="283465"/>
            <a:ext cx="1166774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PT Sans"/>
              </a:rPr>
              <a:t>В сложном предложении могут быть предложения с различными видами союзной и бессоюзной связи.</a:t>
            </a:r>
            <a:endParaRPr lang="ru-RU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4800" b="1" i="1" dirty="0" smtClean="0">
                <a:solidFill>
                  <a:srgbClr val="C00000"/>
                </a:solidFill>
                <a:effectLst/>
                <a:latin typeface="PT Sans"/>
              </a:rPr>
              <a:t>сочинение и подчинение.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3200" b="0" i="0" dirty="0" smtClean="0">
              <a:solidFill>
                <a:srgbClr val="C00000"/>
              </a:solidFill>
              <a:effectLst/>
              <a:latin typeface="PT Sans"/>
            </a:endParaRPr>
          </a:p>
          <a:p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400" b="0" i="0" dirty="0" smtClean="0">
                <a:solidFill>
                  <a:srgbClr val="000000"/>
                </a:solidFill>
                <a:effectLst/>
                <a:latin typeface="PT Sans"/>
              </a:rPr>
              <a:t>Солнце закатилось, и ночь последовала за днем без промежутка, как это обыкновенно бывает на юге</a:t>
            </a:r>
            <a:endParaRPr lang="ru-RU" sz="4400" b="0" i="0" dirty="0">
              <a:solidFill>
                <a:srgbClr val="000000"/>
              </a:solidFill>
              <a:effectLst/>
              <a:latin typeface="PT San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49424" y="2690336"/>
            <a:ext cx="689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0000"/>
                </a:solidFill>
                <a:effectLst/>
                <a:latin typeface="PT Sans"/>
              </a:rPr>
              <a:t>2)</a:t>
            </a:r>
            <a:endParaRPr lang="ru-RU" b="0" i="0" dirty="0">
              <a:solidFill>
                <a:srgbClr val="000000"/>
              </a:solidFill>
              <a:effectLst/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142236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8096" y="283464"/>
            <a:ext cx="110002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0000"/>
                </a:solidFill>
                <a:effectLst/>
                <a:latin typeface="PT Sans"/>
              </a:rPr>
              <a:t>2</a:t>
            </a:r>
            <a:r>
              <a:rPr lang="ru-RU" sz="3600" b="1" i="1" dirty="0" smtClean="0">
                <a:solidFill>
                  <a:srgbClr val="C00000"/>
                </a:solidFill>
                <a:effectLst/>
                <a:latin typeface="PT Sans"/>
              </a:rPr>
              <a:t>) сочинение и бессоюзная связь.</a:t>
            </a:r>
          </a:p>
          <a:p>
            <a:endParaRPr lang="ru-RU" sz="3600" b="0" i="0" dirty="0" smtClean="0">
              <a:solidFill>
                <a:srgbClr val="C00000"/>
              </a:solidFill>
              <a:effectLst/>
              <a:latin typeface="PT Sans"/>
            </a:endParaRPr>
          </a:p>
          <a:p>
            <a:endParaRPr lang="ru-RU" sz="3600" b="0" i="0" dirty="0" smtClean="0">
              <a:solidFill>
                <a:srgbClr val="C00000"/>
              </a:solidFill>
              <a:effectLst/>
              <a:latin typeface="PT Sans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000" b="0" i="1" dirty="0" smtClean="0">
                <a:solidFill>
                  <a:srgbClr val="000000"/>
                </a:solidFill>
                <a:effectLst/>
                <a:latin typeface="PT Sans"/>
              </a:rPr>
              <a:t>Уже давно село солнце,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000" b="0" i="1" dirty="0" smtClean="0">
                <a:solidFill>
                  <a:srgbClr val="000000"/>
                </a:solidFill>
                <a:effectLst/>
                <a:latin typeface="PT Sans"/>
              </a:rPr>
              <a:t>но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000" b="0" i="1" dirty="0" smtClean="0">
                <a:solidFill>
                  <a:srgbClr val="000000"/>
                </a:solidFill>
                <a:effectLst/>
                <a:latin typeface="PT Sans"/>
              </a:rPr>
              <a:t>лес еще не успел стихнуть: горлинки журчали вблизи, кукушка куковала в отдаленье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</a:p>
          <a:p>
            <a:endParaRPr lang="ru-RU" dirty="0">
              <a:solidFill>
                <a:srgbClr val="000000"/>
              </a:solidFill>
              <a:latin typeface="PT Sans"/>
            </a:endParaRPr>
          </a:p>
          <a:p>
            <a:endParaRPr lang="ru-RU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PT Sans"/>
              </a:rPr>
              <a:t>( Но – сочинительный союз.)</a:t>
            </a:r>
            <a:endParaRPr lang="ru-RU" sz="2400" b="0" i="0" dirty="0">
              <a:solidFill>
                <a:srgbClr val="000000"/>
              </a:solidFill>
              <a:effectLst/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3567271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3544" y="786384"/>
            <a:ext cx="108905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effectLst/>
                <a:latin typeface="PT Sans"/>
              </a:rPr>
              <a:t>3) подчинение и бессоюзная связь.</a:t>
            </a:r>
          </a:p>
          <a:p>
            <a:endParaRPr lang="ru-RU" sz="4000" b="0" i="0" dirty="0" smtClean="0">
              <a:solidFill>
                <a:srgbClr val="C00000"/>
              </a:solidFill>
              <a:effectLst/>
              <a:latin typeface="PT Sans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800" b="0" i="1" dirty="0" smtClean="0">
                <a:solidFill>
                  <a:srgbClr val="000000"/>
                </a:solidFill>
                <a:effectLst/>
                <a:latin typeface="PT Sans"/>
              </a:rPr>
              <a:t>Когда</a:t>
            </a:r>
            <a:r>
              <a:rPr lang="ru-RU" sz="48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800" b="0" i="1" dirty="0" smtClean="0">
                <a:solidFill>
                  <a:srgbClr val="000000"/>
                </a:solidFill>
                <a:effectLst/>
                <a:latin typeface="PT Sans"/>
              </a:rPr>
              <a:t>он проснулся, уже всходило солнце; курган заслонял его собою</a:t>
            </a:r>
            <a:r>
              <a:rPr lang="ru-RU" sz="4800" dirty="0" smtClean="0">
                <a:solidFill>
                  <a:srgbClr val="000000"/>
                </a:solidFill>
                <a:latin typeface="PT Sans"/>
              </a:rPr>
              <a:t>.</a:t>
            </a:r>
          </a:p>
          <a:p>
            <a:endParaRPr lang="ru-RU" sz="4800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( Когда – подчинительный союз.)</a:t>
            </a:r>
            <a:endParaRPr lang="ru-RU" sz="4000" b="0" i="0" dirty="0">
              <a:solidFill>
                <a:srgbClr val="000000"/>
              </a:solidFill>
              <a:effectLst/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637205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7472" y="438912"/>
            <a:ext cx="114574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effectLst/>
                <a:latin typeface="PT Sans"/>
              </a:rPr>
              <a:t>4) сочинение, подчинение и бессоюзная связь.</a:t>
            </a:r>
          </a:p>
          <a:p>
            <a:endParaRPr lang="ru-RU" sz="4000" b="0" i="0" dirty="0" smtClean="0">
              <a:solidFill>
                <a:srgbClr val="C00000"/>
              </a:solidFill>
              <a:effectLst/>
              <a:latin typeface="PT Sans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3600" b="0" i="1" dirty="0" smtClean="0">
                <a:solidFill>
                  <a:srgbClr val="000000"/>
                </a:solidFill>
                <a:effectLst/>
                <a:latin typeface="PT Sans"/>
              </a:rPr>
              <a:t>В саду было просторно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3600" b="0" i="1" dirty="0" smtClean="0">
                <a:solidFill>
                  <a:srgbClr val="000000"/>
                </a:solidFill>
                <a:effectLst/>
                <a:latin typeface="PT Sans"/>
              </a:rPr>
              <a:t>и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3600" b="0" i="1" dirty="0" smtClean="0">
                <a:solidFill>
                  <a:srgbClr val="000000"/>
                </a:solidFill>
                <a:effectLst/>
                <a:latin typeface="PT Sans"/>
              </a:rPr>
              <a:t>росли одни только дубы; они стали распускаться только недавно</a:t>
            </a:r>
            <a:r>
              <a:rPr lang="ru-RU" sz="3600" b="0" i="1" dirty="0" smtClean="0">
                <a:solidFill>
                  <a:srgbClr val="000000"/>
                </a:solidFill>
                <a:effectLst/>
                <a:latin typeface="PT Sans"/>
              </a:rPr>
              <a:t>, так </a:t>
            </a:r>
            <a:r>
              <a:rPr lang="ru-RU" sz="3600" b="0" i="1" dirty="0" smtClean="0">
                <a:solidFill>
                  <a:srgbClr val="000000"/>
                </a:solidFill>
                <a:effectLst/>
                <a:latin typeface="PT Sans"/>
              </a:rPr>
              <a:t>что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3600" b="0" i="1" dirty="0" smtClean="0">
                <a:solidFill>
                  <a:srgbClr val="000000"/>
                </a:solidFill>
                <a:effectLst/>
                <a:latin typeface="PT Sans"/>
              </a:rPr>
              <a:t>теперь сквозь молодую листву виден был весь сад с его эстрадой, столиками и качелями.</a:t>
            </a:r>
          </a:p>
          <a:p>
            <a:endParaRPr lang="ru-RU" sz="3600" i="1" dirty="0">
              <a:solidFill>
                <a:srgbClr val="000000"/>
              </a:solidFill>
              <a:latin typeface="PT Sans"/>
            </a:endParaRPr>
          </a:p>
          <a:p>
            <a:endParaRPr lang="ru-RU" sz="3600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PT Sans"/>
              </a:rPr>
              <a:t>( И – сочинительный союз, так что – подчинительный союз.)</a:t>
            </a:r>
            <a:endParaRPr lang="ru-RU" sz="2400" b="0" i="0" dirty="0">
              <a:solidFill>
                <a:srgbClr val="000000"/>
              </a:solidFill>
              <a:effectLst/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3939685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188</Words>
  <Application>Microsoft Office PowerPoint</Application>
  <PresentationFormat>Широкоэкранный</PresentationFormat>
  <Paragraphs>94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PT Sans</vt:lpstr>
      <vt:lpstr>Times New Roman</vt:lpstr>
      <vt:lpstr>Office Theme</vt:lpstr>
      <vt:lpstr>Сложные предложения с различными видами связи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Сложные предложения с различными видами связи</dc:title>
  <dc:creator>User</dc:creator>
  <cp:lastModifiedBy>PC</cp:lastModifiedBy>
  <cp:revision>5</cp:revision>
  <dcterms:created xsi:type="dcterms:W3CDTF">2019-04-01T10:35:57Z</dcterms:created>
  <dcterms:modified xsi:type="dcterms:W3CDTF">2024-07-28T09:24:57Z</dcterms:modified>
</cp:coreProperties>
</file>