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02" r:id="rId3"/>
    <p:sldId id="263" r:id="rId4"/>
    <p:sldId id="279" r:id="rId5"/>
    <p:sldId id="300" r:id="rId6"/>
    <p:sldId id="303" r:id="rId7"/>
    <p:sldId id="304" r:id="rId8"/>
    <p:sldId id="305" r:id="rId9"/>
    <p:sldId id="306" r:id="rId10"/>
    <p:sldId id="307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2" r:id="rId19"/>
    <p:sldId id="289" r:id="rId20"/>
    <p:sldId id="290" r:id="rId21"/>
    <p:sldId id="291" r:id="rId22"/>
    <p:sldId id="295" r:id="rId23"/>
    <p:sldId id="293" r:id="rId24"/>
    <p:sldId id="294" r:id="rId25"/>
    <p:sldId id="296" r:id="rId26"/>
    <p:sldId id="297" r:id="rId27"/>
    <p:sldId id="298" r:id="rId28"/>
    <p:sldId id="299" r:id="rId29"/>
    <p:sldId id="30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FFE42-DE2F-4483-B05A-E7D5CE349922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2D63AEF-5E31-4509-BFB7-8F429FBC0DD6}">
      <dgm:prSet phldrT="[Текст]"/>
      <dgm:spPr/>
      <dgm:t>
        <a:bodyPr/>
        <a:lstStyle/>
        <a:p>
          <a:r>
            <a:rPr lang="ru-RU" dirty="0" err="1"/>
            <a:t>Критери</a:t>
          </a:r>
          <a:r>
            <a:rPr lang="ru-RU" dirty="0"/>
            <a:t> оценок по</a:t>
          </a:r>
        </a:p>
      </dgm:t>
    </dgm:pt>
    <dgm:pt modelId="{CB78778B-4FAB-4E2C-9BF4-FE83426CFF12}" type="parTrans" cxnId="{D0934E7E-C10E-4B19-A110-67297E41A2E6}">
      <dgm:prSet/>
      <dgm:spPr/>
      <dgm:t>
        <a:bodyPr/>
        <a:lstStyle/>
        <a:p>
          <a:endParaRPr lang="ru-RU"/>
        </a:p>
      </dgm:t>
    </dgm:pt>
    <dgm:pt modelId="{2A821ED3-2DFF-436A-AD27-D8B421AF2B69}" type="sibTrans" cxnId="{D0934E7E-C10E-4B19-A110-67297E41A2E6}">
      <dgm:prSet/>
      <dgm:spPr/>
      <dgm:t>
        <a:bodyPr/>
        <a:lstStyle/>
        <a:p>
          <a:endParaRPr lang="ru-RU"/>
        </a:p>
      </dgm:t>
    </dgm:pt>
    <dgm:pt modelId="{51F363C8-DD18-4267-A846-96CBC30B0E1D}">
      <dgm:prSet phldrT="[Текст]" custT="1"/>
      <dgm:spPr/>
      <dgm:t>
        <a:bodyPr/>
        <a:lstStyle/>
        <a:p>
          <a:r>
            <a:rPr lang="ru-RU" sz="2800" b="1" dirty="0"/>
            <a:t>математике</a:t>
          </a:r>
        </a:p>
      </dgm:t>
    </dgm:pt>
    <dgm:pt modelId="{BB8CB506-6B17-4705-94D0-E47488A9E029}" type="parTrans" cxnId="{66B168BE-6D30-441B-A132-D6BF9B33580C}">
      <dgm:prSet/>
      <dgm:spPr/>
      <dgm:t>
        <a:bodyPr/>
        <a:lstStyle/>
        <a:p>
          <a:endParaRPr lang="ru-RU"/>
        </a:p>
      </dgm:t>
    </dgm:pt>
    <dgm:pt modelId="{7147DF75-9BE5-4B8F-9752-5C46AE14E41F}" type="sibTrans" cxnId="{66B168BE-6D30-441B-A132-D6BF9B33580C}">
      <dgm:prSet/>
      <dgm:spPr/>
      <dgm:t>
        <a:bodyPr/>
        <a:lstStyle/>
        <a:p>
          <a:endParaRPr lang="ru-RU"/>
        </a:p>
      </dgm:t>
    </dgm:pt>
    <dgm:pt modelId="{B31D1776-362C-41C9-9F5D-397084DCCF81}">
      <dgm:prSet phldrT="[Текст]" custT="1"/>
      <dgm:spPr/>
      <dgm:t>
        <a:bodyPr/>
        <a:lstStyle/>
        <a:p>
          <a:r>
            <a:rPr lang="ru-RU" sz="2800" b="1" dirty="0"/>
            <a:t>Русскому языку</a:t>
          </a:r>
        </a:p>
      </dgm:t>
    </dgm:pt>
    <dgm:pt modelId="{67342104-CCCB-4348-92A2-B535CEC325F3}" type="parTrans" cxnId="{77D4F651-D745-4AC5-A1E0-15C4FF6D38C6}">
      <dgm:prSet/>
      <dgm:spPr/>
      <dgm:t>
        <a:bodyPr/>
        <a:lstStyle/>
        <a:p>
          <a:endParaRPr lang="ru-RU"/>
        </a:p>
      </dgm:t>
    </dgm:pt>
    <dgm:pt modelId="{F059C50F-B111-427A-8C8E-A2B679D5F1CC}" type="sibTrans" cxnId="{77D4F651-D745-4AC5-A1E0-15C4FF6D38C6}">
      <dgm:prSet/>
      <dgm:spPr/>
      <dgm:t>
        <a:bodyPr/>
        <a:lstStyle/>
        <a:p>
          <a:endParaRPr lang="ru-RU"/>
        </a:p>
      </dgm:t>
    </dgm:pt>
    <dgm:pt modelId="{866597EE-2E9B-46E0-9F62-065FF8AD2CF9}">
      <dgm:prSet phldrT="[Текст]"/>
      <dgm:spPr/>
      <dgm:t>
        <a:bodyPr/>
        <a:lstStyle/>
        <a:p>
          <a:r>
            <a:rPr lang="ru-RU" b="1" dirty="0"/>
            <a:t>Литературное чтение , окружающий мир, технология</a:t>
          </a:r>
        </a:p>
      </dgm:t>
    </dgm:pt>
    <dgm:pt modelId="{79878DC6-AFD0-4EB3-B9D4-978634CA3899}" type="parTrans" cxnId="{30F22C20-C17D-4DE8-8F13-50E61058D485}">
      <dgm:prSet/>
      <dgm:spPr/>
      <dgm:t>
        <a:bodyPr/>
        <a:lstStyle/>
        <a:p>
          <a:endParaRPr lang="ru-RU"/>
        </a:p>
      </dgm:t>
    </dgm:pt>
    <dgm:pt modelId="{216CBA36-C4CC-46BC-8D54-9A26F7010314}" type="sibTrans" cxnId="{30F22C20-C17D-4DE8-8F13-50E61058D485}">
      <dgm:prSet/>
      <dgm:spPr/>
      <dgm:t>
        <a:bodyPr/>
        <a:lstStyle/>
        <a:p>
          <a:endParaRPr lang="ru-RU"/>
        </a:p>
      </dgm:t>
    </dgm:pt>
    <dgm:pt modelId="{B932CDCA-AFF1-4338-844F-B6BAF07AC480}" type="pres">
      <dgm:prSet presAssocID="{14EFFE42-DE2F-4483-B05A-E7D5CE34992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F067332E-D8A7-4889-90AF-4C2B7B4FD8A8}" type="pres">
      <dgm:prSet presAssocID="{02D63AEF-5E31-4509-BFB7-8F429FBC0DD6}" presName="Parent" presStyleLbl="node1" presStyleIdx="0" presStyleCnt="2" custLinFactNeighborX="-39423" custLinFactNeighborY="3613">
        <dgm:presLayoutVars>
          <dgm:chMax val="4"/>
          <dgm:chPref val="3"/>
        </dgm:presLayoutVars>
      </dgm:prSet>
      <dgm:spPr/>
    </dgm:pt>
    <dgm:pt modelId="{8BF8A1A0-D3C8-409C-B17F-80DC5BF540F5}" type="pres">
      <dgm:prSet presAssocID="{51F363C8-DD18-4267-A846-96CBC30B0E1D}" presName="Accent" presStyleLbl="node1" presStyleIdx="1" presStyleCnt="2" custLinFactNeighborX="-20485" custLinFactNeighborY="-1219"/>
      <dgm:spPr/>
    </dgm:pt>
    <dgm:pt modelId="{3A67DD10-6755-4E68-A9B5-D896A38DDC92}" type="pres">
      <dgm:prSet presAssocID="{51F363C8-DD18-4267-A846-96CBC30B0E1D}" presName="Image1" presStyleLbl="fgImgPlace1" presStyleIdx="0" presStyleCnt="3" custLinFactNeighborX="-83524" custLinFactNeighborY="-110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62E1E93-3FE2-49F0-A2BC-D18B83850373}" type="pres">
      <dgm:prSet presAssocID="{51F363C8-DD18-4267-A846-96CBC30B0E1D}" presName="Child1" presStyleLbl="revTx" presStyleIdx="0" presStyleCnt="3" custScaleX="120049" custLinFactNeighborX="-46998" custLinFactNeighborY="-1100">
        <dgm:presLayoutVars>
          <dgm:chMax val="0"/>
          <dgm:chPref val="0"/>
          <dgm:bulletEnabled val="1"/>
        </dgm:presLayoutVars>
      </dgm:prSet>
      <dgm:spPr/>
    </dgm:pt>
    <dgm:pt modelId="{54F9E7AA-8514-4EE9-BF72-BE57B342E56F}" type="pres">
      <dgm:prSet presAssocID="{B31D1776-362C-41C9-9F5D-397084DCCF81}" presName="Image2" presStyleCnt="0"/>
      <dgm:spPr/>
    </dgm:pt>
    <dgm:pt modelId="{4BF4C121-18A2-4819-8D23-C560893E4AE5}" type="pres">
      <dgm:prSet presAssocID="{B31D1776-362C-41C9-9F5D-397084DCCF81}" presName="Image" presStyleLbl="fgImgPlace1" presStyleIdx="1" presStyleCnt="3" custLinFactNeighborX="-99258" custLinFactNeighborY="-668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F7011C0E-080E-494D-B4DE-9873DF76FFF2}" type="pres">
      <dgm:prSet presAssocID="{B31D1776-362C-41C9-9F5D-397084DCCF81}" presName="Child2" presStyleLbl="revTx" presStyleIdx="1" presStyleCnt="3" custScaleX="137127" custLinFactNeighborX="-50588" custLinFactNeighborY="-6702">
        <dgm:presLayoutVars>
          <dgm:chMax val="0"/>
          <dgm:chPref val="0"/>
          <dgm:bulletEnabled val="1"/>
        </dgm:presLayoutVars>
      </dgm:prSet>
      <dgm:spPr/>
    </dgm:pt>
    <dgm:pt modelId="{88126FCA-C95B-4CAE-9E1C-7CDA3AD0AFAE}" type="pres">
      <dgm:prSet presAssocID="{866597EE-2E9B-46E0-9F62-065FF8AD2CF9}" presName="Image3" presStyleCnt="0"/>
      <dgm:spPr/>
    </dgm:pt>
    <dgm:pt modelId="{30BA7D67-50F9-4FD3-9E11-3CF9BD063A02}" type="pres">
      <dgm:prSet presAssocID="{866597EE-2E9B-46E0-9F62-065FF8AD2CF9}" presName="Image" presStyleLbl="fgImgPlace1" presStyleIdx="2" presStyleCnt="3" custLinFactNeighborX="-83524" custLinFactNeighborY="-405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0ED489CB-1891-4540-8D5B-EE8D7F156651}" type="pres">
      <dgm:prSet presAssocID="{866597EE-2E9B-46E0-9F62-065FF8AD2CF9}" presName="Child3" presStyleLbl="revTx" presStyleIdx="2" presStyleCnt="3" custScaleX="158951" custLinFactNeighborX="-28428" custLinFactNeighborY="-6301">
        <dgm:presLayoutVars>
          <dgm:chMax val="0"/>
          <dgm:chPref val="0"/>
          <dgm:bulletEnabled val="1"/>
        </dgm:presLayoutVars>
      </dgm:prSet>
      <dgm:spPr/>
    </dgm:pt>
  </dgm:ptLst>
  <dgm:cxnLst>
    <dgm:cxn modelId="{30F22C20-C17D-4DE8-8F13-50E61058D485}" srcId="{02D63AEF-5E31-4509-BFB7-8F429FBC0DD6}" destId="{866597EE-2E9B-46E0-9F62-065FF8AD2CF9}" srcOrd="2" destOrd="0" parTransId="{79878DC6-AFD0-4EB3-B9D4-978634CA3899}" sibTransId="{216CBA36-C4CC-46BC-8D54-9A26F7010314}"/>
    <dgm:cxn modelId="{C82DA33C-A1B6-4ED2-A0F7-7969C90A637E}" type="presOf" srcId="{B31D1776-362C-41C9-9F5D-397084DCCF81}" destId="{F7011C0E-080E-494D-B4DE-9873DF76FFF2}" srcOrd="0" destOrd="0" presId="urn:microsoft.com/office/officeart/2011/layout/RadialPictureList"/>
    <dgm:cxn modelId="{FA7BB750-1249-47E7-8D0B-772733FF4CB7}" type="presOf" srcId="{02D63AEF-5E31-4509-BFB7-8F429FBC0DD6}" destId="{F067332E-D8A7-4889-90AF-4C2B7B4FD8A8}" srcOrd="0" destOrd="0" presId="urn:microsoft.com/office/officeart/2011/layout/RadialPictureList"/>
    <dgm:cxn modelId="{77D4F651-D745-4AC5-A1E0-15C4FF6D38C6}" srcId="{02D63AEF-5E31-4509-BFB7-8F429FBC0DD6}" destId="{B31D1776-362C-41C9-9F5D-397084DCCF81}" srcOrd="1" destOrd="0" parTransId="{67342104-CCCB-4348-92A2-B535CEC325F3}" sibTransId="{F059C50F-B111-427A-8C8E-A2B679D5F1CC}"/>
    <dgm:cxn modelId="{926EE77B-A26F-437D-B7F8-C5F849F588F9}" type="presOf" srcId="{14EFFE42-DE2F-4483-B05A-E7D5CE349922}" destId="{B932CDCA-AFF1-4338-844F-B6BAF07AC480}" srcOrd="0" destOrd="0" presId="urn:microsoft.com/office/officeart/2011/layout/RadialPictureList"/>
    <dgm:cxn modelId="{CB1ACA7C-9BAB-4A42-A74B-FAE9D9314890}" type="presOf" srcId="{51F363C8-DD18-4267-A846-96CBC30B0E1D}" destId="{162E1E93-3FE2-49F0-A2BC-D18B83850373}" srcOrd="0" destOrd="0" presId="urn:microsoft.com/office/officeart/2011/layout/RadialPictureList"/>
    <dgm:cxn modelId="{D0934E7E-C10E-4B19-A110-67297E41A2E6}" srcId="{14EFFE42-DE2F-4483-B05A-E7D5CE349922}" destId="{02D63AEF-5E31-4509-BFB7-8F429FBC0DD6}" srcOrd="0" destOrd="0" parTransId="{CB78778B-4FAB-4E2C-9BF4-FE83426CFF12}" sibTransId="{2A821ED3-2DFF-436A-AD27-D8B421AF2B69}"/>
    <dgm:cxn modelId="{66B168BE-6D30-441B-A132-D6BF9B33580C}" srcId="{02D63AEF-5E31-4509-BFB7-8F429FBC0DD6}" destId="{51F363C8-DD18-4267-A846-96CBC30B0E1D}" srcOrd="0" destOrd="0" parTransId="{BB8CB506-6B17-4705-94D0-E47488A9E029}" sibTransId="{7147DF75-9BE5-4B8F-9752-5C46AE14E41F}"/>
    <dgm:cxn modelId="{2D2AFDD3-D78B-4895-8298-25F7FBA08C27}" type="presOf" srcId="{866597EE-2E9B-46E0-9F62-065FF8AD2CF9}" destId="{0ED489CB-1891-4540-8D5B-EE8D7F156651}" srcOrd="0" destOrd="0" presId="urn:microsoft.com/office/officeart/2011/layout/RadialPictureList"/>
    <dgm:cxn modelId="{1F25F0DB-B927-462D-9C5E-5161C818E577}" type="presParOf" srcId="{B932CDCA-AFF1-4338-844F-B6BAF07AC480}" destId="{F067332E-D8A7-4889-90AF-4C2B7B4FD8A8}" srcOrd="0" destOrd="0" presId="urn:microsoft.com/office/officeart/2011/layout/RadialPictureList"/>
    <dgm:cxn modelId="{8D33F662-F27F-4774-87C9-4E50D627C9EE}" type="presParOf" srcId="{B932CDCA-AFF1-4338-844F-B6BAF07AC480}" destId="{8BF8A1A0-D3C8-409C-B17F-80DC5BF540F5}" srcOrd="1" destOrd="0" presId="urn:microsoft.com/office/officeart/2011/layout/RadialPictureList"/>
    <dgm:cxn modelId="{2077A110-574B-4930-99A2-C95EC8C11060}" type="presParOf" srcId="{B932CDCA-AFF1-4338-844F-B6BAF07AC480}" destId="{3A67DD10-6755-4E68-A9B5-D896A38DDC92}" srcOrd="2" destOrd="0" presId="urn:microsoft.com/office/officeart/2011/layout/RadialPictureList"/>
    <dgm:cxn modelId="{C59A2D88-5991-43FC-A94D-6EE26CFF0D8E}" type="presParOf" srcId="{B932CDCA-AFF1-4338-844F-B6BAF07AC480}" destId="{162E1E93-3FE2-49F0-A2BC-D18B83850373}" srcOrd="3" destOrd="0" presId="urn:microsoft.com/office/officeart/2011/layout/RadialPictureList"/>
    <dgm:cxn modelId="{E80A2B5C-95EE-4F06-847F-8450AC6718F0}" type="presParOf" srcId="{B932CDCA-AFF1-4338-844F-B6BAF07AC480}" destId="{54F9E7AA-8514-4EE9-BF72-BE57B342E56F}" srcOrd="4" destOrd="0" presId="urn:microsoft.com/office/officeart/2011/layout/RadialPictureList"/>
    <dgm:cxn modelId="{F0E1718C-D775-467C-A963-9BE90C750B82}" type="presParOf" srcId="{54F9E7AA-8514-4EE9-BF72-BE57B342E56F}" destId="{4BF4C121-18A2-4819-8D23-C560893E4AE5}" srcOrd="0" destOrd="0" presId="urn:microsoft.com/office/officeart/2011/layout/RadialPictureList"/>
    <dgm:cxn modelId="{0F3BF1D3-5608-4978-A18D-2DD824EFB79E}" type="presParOf" srcId="{B932CDCA-AFF1-4338-844F-B6BAF07AC480}" destId="{F7011C0E-080E-494D-B4DE-9873DF76FFF2}" srcOrd="5" destOrd="0" presId="urn:microsoft.com/office/officeart/2011/layout/RadialPictureList"/>
    <dgm:cxn modelId="{00E0EED9-86D3-463E-A6FC-4E44904B0302}" type="presParOf" srcId="{B932CDCA-AFF1-4338-844F-B6BAF07AC480}" destId="{88126FCA-C95B-4CAE-9E1C-7CDA3AD0AFAE}" srcOrd="6" destOrd="0" presId="urn:microsoft.com/office/officeart/2011/layout/RadialPictureList"/>
    <dgm:cxn modelId="{D0857122-91EC-4EE8-9FC1-30AB75261E31}" type="presParOf" srcId="{88126FCA-C95B-4CAE-9E1C-7CDA3AD0AFAE}" destId="{30BA7D67-50F9-4FD3-9E11-3CF9BD063A02}" srcOrd="0" destOrd="0" presId="urn:microsoft.com/office/officeart/2011/layout/RadialPictureList"/>
    <dgm:cxn modelId="{3DCC84F3-92D9-4D63-8CC0-5BDDC0D44D83}" type="presParOf" srcId="{B932CDCA-AFF1-4338-844F-B6BAF07AC480}" destId="{0ED489CB-1891-4540-8D5B-EE8D7F156651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7332E-D8A7-4889-90AF-4C2B7B4FD8A8}">
      <dsp:nvSpPr>
        <dsp:cNvPr id="0" name=""/>
        <dsp:cNvSpPr/>
      </dsp:nvSpPr>
      <dsp:spPr>
        <a:xfrm>
          <a:off x="162747" y="1975385"/>
          <a:ext cx="2964432" cy="296457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 err="1"/>
            <a:t>Критери</a:t>
          </a:r>
          <a:r>
            <a:rPr lang="ru-RU" sz="4000" kern="1200" dirty="0"/>
            <a:t> оценок по</a:t>
          </a:r>
        </a:p>
      </dsp:txBody>
      <dsp:txXfrm>
        <a:off x="596878" y="2409538"/>
        <a:ext cx="2096170" cy="2096273"/>
      </dsp:txXfrm>
    </dsp:sp>
    <dsp:sp modelId="{8BF8A1A0-D3C8-409C-B17F-80DC5BF540F5}">
      <dsp:nvSpPr>
        <dsp:cNvPr id="0" name=""/>
        <dsp:cNvSpPr/>
      </dsp:nvSpPr>
      <dsp:spPr>
        <a:xfrm>
          <a:off x="-1421444" y="144035"/>
          <a:ext cx="5975807" cy="622941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7DD10-6755-4E68-A9B5-D896A38DDC92}">
      <dsp:nvSpPr>
        <dsp:cNvPr id="0" name=""/>
        <dsp:cNvSpPr/>
      </dsp:nvSpPr>
      <dsp:spPr>
        <a:xfrm>
          <a:off x="2876440" y="569216"/>
          <a:ext cx="1588057" cy="15885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E1E93-3FE2-49F0-A2BC-D18B83850373}">
      <dsp:nvSpPr>
        <dsp:cNvPr id="0" name=""/>
        <dsp:cNvSpPr/>
      </dsp:nvSpPr>
      <dsp:spPr>
        <a:xfrm>
          <a:off x="4699248" y="753740"/>
          <a:ext cx="2551852" cy="1537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ru-RU" sz="2800" b="1" kern="1200" dirty="0"/>
            <a:t>математике</a:t>
          </a:r>
        </a:p>
      </dsp:txBody>
      <dsp:txXfrm>
        <a:off x="4699248" y="753740"/>
        <a:ext cx="2551852" cy="1537419"/>
      </dsp:txXfrm>
    </dsp:sp>
    <dsp:sp modelId="{4BF4C121-18A2-4819-8D23-C560893E4AE5}">
      <dsp:nvSpPr>
        <dsp:cNvPr id="0" name=""/>
        <dsp:cNvSpPr/>
      </dsp:nvSpPr>
      <dsp:spPr>
        <a:xfrm>
          <a:off x="3240364" y="2446105"/>
          <a:ext cx="1588057" cy="15885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11C0E-080E-494D-B4DE-9873DF76FFF2}">
      <dsp:nvSpPr>
        <dsp:cNvPr id="0" name=""/>
        <dsp:cNvSpPr/>
      </dsp:nvSpPr>
      <dsp:spPr>
        <a:xfrm>
          <a:off x="5064070" y="2471653"/>
          <a:ext cx="2914875" cy="1537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ru-RU" sz="2800" b="1" kern="1200" dirty="0"/>
            <a:t>Русскому языку</a:t>
          </a:r>
        </a:p>
      </dsp:txBody>
      <dsp:txXfrm>
        <a:off x="5064070" y="2471653"/>
        <a:ext cx="2914875" cy="1537419"/>
      </dsp:txXfrm>
    </dsp:sp>
    <dsp:sp modelId="{30BA7D67-50F9-4FD3-9E11-3CF9BD063A02}">
      <dsp:nvSpPr>
        <dsp:cNvPr id="0" name=""/>
        <dsp:cNvSpPr/>
      </dsp:nvSpPr>
      <dsp:spPr>
        <a:xfrm>
          <a:off x="2876440" y="4320482"/>
          <a:ext cx="1588057" cy="15885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489CB-1891-4540-8D5B-EE8D7F156651}">
      <dsp:nvSpPr>
        <dsp:cNvPr id="0" name=""/>
        <dsp:cNvSpPr/>
      </dsp:nvSpPr>
      <dsp:spPr>
        <a:xfrm>
          <a:off x="4680521" y="4320479"/>
          <a:ext cx="3378783" cy="1537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ru-RU" sz="2700" b="1" kern="1200" dirty="0"/>
            <a:t>Литературное чтение , окружающий мир, технология</a:t>
          </a:r>
        </a:p>
      </dsp:txBody>
      <dsp:txXfrm>
        <a:off x="4680521" y="4320479"/>
        <a:ext cx="3378783" cy="1537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75E3B-6A17-9BAC-BFC4-89415B392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429BA8-0B2F-1BEB-51CB-95683458F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FD1EF2-30DC-6CD0-2326-A5C53554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867A-E78A-4B2C-98CB-8CBBD92A724A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47F26-C72B-CE69-41E5-DB079CBB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61472-EA9D-2CAF-37DB-122A7C39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8195-F9E1-4F0D-AE80-810E8055F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1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8C819-1DE7-4249-EC3E-3BD8CD733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660450-E091-4CB1-ED8A-59023F88F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1AEA3-294D-EE4C-2A3D-1E1D5E08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867A-E78A-4B2C-98CB-8CBBD92A724A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5225C-CC76-1102-9C2E-76F77B81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83F2EF-1A12-A81D-B9C3-1A4E769A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8195-F9E1-4F0D-AE80-810E8055F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4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67C29C-CDBB-08BC-50A9-358A4637A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F611CC-2D58-2DBE-9559-1BAABE7A4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F74A6F-1441-8BC7-A1D2-1884D93A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867A-E78A-4B2C-98CB-8CBBD92A724A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17F8E8-120E-680C-2A47-C2849D6E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643ACB-8317-2FCC-4335-141E4497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8195-F9E1-4F0D-AE80-810E8055F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9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9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4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F7769-8300-10BA-26F1-A053B7AD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0C5D8-276B-2CAB-F591-C0E5F379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EA5DD-83B4-176F-5066-359E9D3A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867A-E78A-4B2C-98CB-8CBBD92A724A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ACA6C-9605-8C0D-200C-54DBDCF6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D0FF55-506D-3281-0922-9CBC17C4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8195-F9E1-4F0D-AE80-810E8055F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10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48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7488" y="0"/>
            <a:ext cx="10704512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45423" y="1268760"/>
            <a:ext cx="9336977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259216" y="1844825"/>
            <a:ext cx="9336977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5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C99EA-5D40-3678-D1E6-3999E42E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FC30AD-7EFF-762B-84A4-2CF6924A1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8FBC3-4177-FCE7-64A3-107399624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867A-E78A-4B2C-98CB-8CBBD92A724A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E8C61-46CB-4C66-2827-A372A6CB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932899-8FA7-5A06-BFAE-18C95B6D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8195-F9E1-4F0D-AE80-810E8055F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9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A60BD-5F2C-F3BB-7D4A-C70FC2A8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3E48D-CD92-130F-1BD3-E1794F20B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55D00-E8A0-F5AA-262F-F2E5126C4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163FCE-D49F-C2C5-895A-AB38DEE1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867A-E78A-4B2C-98CB-8CBBD92A724A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91E1BD-2AB4-E934-41B7-0A34C872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DD8525-D43A-08BF-1FFC-FE575A98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8195-F9E1-4F0D-AE80-810E8055F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45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BBCF9-12D3-E77D-D871-06032DBD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12F261-7233-F834-2860-8A8F54407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72EC99-14E8-7621-9B95-D941E56C9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40E642-CF2A-86A4-E4AD-F45FEF5CE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AEDC59-6668-9CC7-9009-4CE70A517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C8D784-9D58-F6D8-78E9-359287F7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867A-E78A-4B2C-98CB-8CBBD92A724A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C7E6B8-D4EE-A84C-382E-9A3859E7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A2B9FA-9084-94BF-2C64-AFE0F28B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8195-F9E1-4F0D-AE80-810E8055F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9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51775-7737-4FC4-C5BA-056C73164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4006F6-7970-1D0C-9EA6-1F19D076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867A-E78A-4B2C-98CB-8CBBD92A724A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567DE8-1A92-65A1-CDEF-C9610A11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83DACE-9F5D-8CAC-1E08-3AD1509D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8195-F9E1-4F0D-AE80-810E8055F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7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CA7C95-BA44-DA87-BE2B-70A43CDA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867A-E78A-4B2C-98CB-8CBBD92A724A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2F7740-552A-6A17-F5FB-635FBA25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87E0F9-E776-0D3B-A3F2-7E893AB9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8195-F9E1-4F0D-AE80-810E8055F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6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1CED3-D156-2FB6-D552-B8410192F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B6ECA-544E-C4A8-1FA8-3E73986CE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FDCA4B-2EA2-7809-15E6-689B13972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1D51DB-25FB-084D-2FE9-DB739CDB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867A-E78A-4B2C-98CB-8CBBD92A724A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00E87F-E4F8-8683-0A22-37B2DED6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11B27C-7B02-22B6-D44A-803B544B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8195-F9E1-4F0D-AE80-810E8055F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3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B771F-3B3D-0331-36D5-6132D794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CCB0F6-9E12-D342-9835-D7ECFE31E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FF9F39-D9D8-5A1E-21DC-D916EC231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E40EAB-F49D-6157-160E-C7E81514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867A-E78A-4B2C-98CB-8CBBD92A724A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C51162-D004-8F03-69ED-DC4E906B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C859FB-6025-E76E-56BC-97B17DA3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8195-F9E1-4F0D-AE80-810E8055F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9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516EB-93A9-1895-9B87-83939954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807201-8E72-041B-3AD2-FA1D79AD8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D1FD88-A12E-953B-706C-BF0E4FC64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867A-E78A-4B2C-98CB-8CBBD92A724A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A6FCC-56BB-0CFB-D882-AF1C21CC7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6A0EC-9E06-295A-F386-5A40C3D1F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8195-F9E1-4F0D-AE80-810E8055F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6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0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35ADDF-0814-F401-8F4B-0575588C5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5" y="0"/>
            <a:ext cx="119895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2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66A9E0-F95D-2E32-D81E-DCCDA65A49DF}"/>
              </a:ext>
            </a:extLst>
          </p:cNvPr>
          <p:cNvSpPr txBox="1"/>
          <p:nvPr/>
        </p:nvSpPr>
        <p:spPr>
          <a:xfrm>
            <a:off x="537881" y="476672"/>
            <a:ext cx="1133587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/>
            <a:r>
              <a:rPr lang="ru-RU" sz="2800" b="1" u="sng" dirty="0">
                <a:solidFill>
                  <a:srgbClr val="C00000"/>
                </a:solidFill>
                <a:latin typeface="Trebuchet MS"/>
              </a:rPr>
              <a:t>Математика</a:t>
            </a:r>
          </a:p>
          <a:p>
            <a:pPr latinLnBrk="1"/>
            <a:r>
              <a:rPr lang="ru-RU" sz="2800" b="1" u="sng" dirty="0">
                <a:solidFill>
                  <a:prstClr val="black"/>
                </a:solidFill>
                <a:latin typeface="Trebuchet MS"/>
              </a:rPr>
              <a:t>Работа, состоящая из примеров</a:t>
            </a:r>
            <a:r>
              <a:rPr lang="ru-RU" sz="2800" b="1" dirty="0">
                <a:solidFill>
                  <a:prstClr val="black"/>
                </a:solidFill>
                <a:latin typeface="Trebuchet MS"/>
              </a:rPr>
              <a:t>: </a:t>
            </a:r>
          </a:p>
          <a:p>
            <a:pPr latinLnBrk="1"/>
            <a:r>
              <a:rPr lang="ru-RU" sz="2800" b="1" dirty="0">
                <a:solidFill>
                  <a:prstClr val="black"/>
                </a:solidFill>
                <a:latin typeface="Trebuchet MS"/>
              </a:rPr>
              <a:t>«5» - без ошибок. </a:t>
            </a:r>
          </a:p>
          <a:p>
            <a:pPr latinLnBrk="1"/>
            <a:r>
              <a:rPr lang="ru-RU" sz="2800" b="1" dirty="0">
                <a:solidFill>
                  <a:prstClr val="black"/>
                </a:solidFill>
                <a:latin typeface="Trebuchet MS"/>
              </a:rPr>
              <a:t>«4» - 1 грубая и 1-2 негрубые ошибки.</a:t>
            </a:r>
          </a:p>
          <a:p>
            <a:pPr latinLnBrk="1"/>
            <a:r>
              <a:rPr lang="ru-RU" sz="2800" b="1" dirty="0">
                <a:solidFill>
                  <a:prstClr val="black"/>
                </a:solidFill>
                <a:latin typeface="Trebuchet MS"/>
              </a:rPr>
              <a:t> «3» - 2-3 грубые и 1-2 негрубые ошибки или 3 и более   негрубых ошибки. </a:t>
            </a:r>
          </a:p>
          <a:p>
            <a:pPr latinLnBrk="1"/>
            <a:r>
              <a:rPr lang="ru-RU" sz="2800" b="1" dirty="0">
                <a:solidFill>
                  <a:prstClr val="black"/>
                </a:solidFill>
                <a:latin typeface="Trebuchet MS"/>
              </a:rPr>
              <a:t>«2» - 4 и более грубых ошибки.</a:t>
            </a:r>
          </a:p>
          <a:p>
            <a:pPr latinLnBrk="1"/>
            <a:r>
              <a:rPr lang="ru-RU" sz="2800" b="1" dirty="0">
                <a:solidFill>
                  <a:prstClr val="black"/>
                </a:solidFill>
                <a:latin typeface="Trebuchet MS"/>
              </a:rPr>
              <a:t> «1» - все задания выполнены с ошибками.</a:t>
            </a:r>
          </a:p>
          <a:p>
            <a:pPr latinLnBrk="1"/>
            <a:r>
              <a:rPr lang="ru-RU" sz="2800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2800" b="1" u="sng" dirty="0">
                <a:solidFill>
                  <a:prstClr val="black"/>
                </a:solidFill>
                <a:latin typeface="Trebuchet MS"/>
              </a:rPr>
              <a:t>Работа, состоящая из задач: </a:t>
            </a:r>
          </a:p>
          <a:p>
            <a:pPr latinLnBrk="1"/>
            <a:r>
              <a:rPr lang="ru-RU" sz="2800" b="1" dirty="0">
                <a:solidFill>
                  <a:prstClr val="black"/>
                </a:solidFill>
                <a:latin typeface="Trebuchet MS"/>
              </a:rPr>
              <a:t>«5» - без ошибок. </a:t>
            </a:r>
          </a:p>
          <a:p>
            <a:pPr latinLnBrk="1"/>
            <a:r>
              <a:rPr lang="ru-RU" sz="2800" b="1" dirty="0">
                <a:solidFill>
                  <a:prstClr val="black"/>
                </a:solidFill>
                <a:latin typeface="Trebuchet MS"/>
              </a:rPr>
              <a:t>«4» - 1-2 негрубых ошибки. </a:t>
            </a:r>
          </a:p>
          <a:p>
            <a:pPr latinLnBrk="1"/>
            <a:r>
              <a:rPr lang="ru-RU" sz="2800" b="1" dirty="0">
                <a:solidFill>
                  <a:prstClr val="black"/>
                </a:solidFill>
                <a:latin typeface="Trebuchet MS"/>
              </a:rPr>
              <a:t>«3» - 1 грубая и 3-4 негрубые ошибки.</a:t>
            </a:r>
          </a:p>
          <a:p>
            <a:pPr latinLnBrk="1"/>
            <a:r>
              <a:rPr lang="ru-RU" sz="2800" b="1" dirty="0">
                <a:solidFill>
                  <a:prstClr val="black"/>
                </a:solidFill>
                <a:latin typeface="Trebuchet MS"/>
              </a:rPr>
              <a:t> «2» - 2 и более грубых ошибки. </a:t>
            </a:r>
          </a:p>
          <a:p>
            <a:pPr latinLnBrk="1"/>
            <a:r>
              <a:rPr lang="ru-RU" sz="2800" b="1" dirty="0">
                <a:solidFill>
                  <a:prstClr val="black"/>
                </a:solidFill>
                <a:latin typeface="Trebuchet MS"/>
              </a:rPr>
              <a:t>«1» - задачи не решены.</a:t>
            </a:r>
          </a:p>
        </p:txBody>
      </p:sp>
    </p:spTree>
    <p:extLst>
      <p:ext uri="{BB962C8B-B14F-4D97-AF65-F5344CB8AC3E}">
        <p14:creationId xmlns:p14="http://schemas.microsoft.com/office/powerpoint/2010/main" val="25643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496FBC-3EDC-9221-138A-BE798BBA2A92}"/>
              </a:ext>
            </a:extLst>
          </p:cNvPr>
          <p:cNvSpPr txBox="1"/>
          <p:nvPr/>
        </p:nvSpPr>
        <p:spPr>
          <a:xfrm>
            <a:off x="1048870" y="215152"/>
            <a:ext cx="1047525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/>
              <a:t>Комбинированная работа: </a:t>
            </a:r>
          </a:p>
          <a:p>
            <a:r>
              <a:rPr lang="ru-RU" sz="3200" b="1" dirty="0"/>
              <a:t>«5» - без ошибок </a:t>
            </a:r>
          </a:p>
          <a:p>
            <a:r>
              <a:rPr lang="ru-RU" sz="3200" b="1" dirty="0"/>
              <a:t>«4» - 1 грубая и 1-2 негрубые ошибки, при этом грубых ошибок не должно быть в задаче.</a:t>
            </a:r>
          </a:p>
          <a:p>
            <a:r>
              <a:rPr lang="ru-RU" sz="3200" b="1" dirty="0"/>
              <a:t> «3» - 2-3 грубые и 3-4 негрубые ошибки, при этом ход решения задачи должен быть верным.</a:t>
            </a:r>
          </a:p>
          <a:p>
            <a:r>
              <a:rPr lang="ru-RU" sz="3200" b="1" dirty="0"/>
              <a:t> «2» - 4 и более грубые ошибки. </a:t>
            </a:r>
          </a:p>
          <a:p>
            <a:r>
              <a:rPr lang="ru-RU" sz="3200" b="1" dirty="0"/>
              <a:t>Контрольный устный счет: </a:t>
            </a:r>
          </a:p>
          <a:p>
            <a:r>
              <a:rPr lang="ru-RU" sz="3200" b="1" dirty="0"/>
              <a:t>«5» - без ошибок. </a:t>
            </a:r>
          </a:p>
          <a:p>
            <a:r>
              <a:rPr lang="ru-RU" sz="3200" b="1" dirty="0"/>
              <a:t>«4» - 1-2 ошибки. </a:t>
            </a:r>
          </a:p>
          <a:p>
            <a:r>
              <a:rPr lang="ru-RU" sz="3200" b="1" dirty="0"/>
              <a:t>«3» - 3-4 ошибки.</a:t>
            </a:r>
          </a:p>
          <a:p>
            <a:r>
              <a:rPr lang="ru-RU" sz="3200" b="1" dirty="0"/>
              <a:t> «2» - 5 и более ошибок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0189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26F2B6-D0AA-48E5-FAE3-CE86905B9906}"/>
              </a:ext>
            </a:extLst>
          </p:cNvPr>
          <p:cNvSpPr txBox="1"/>
          <p:nvPr/>
        </p:nvSpPr>
        <p:spPr>
          <a:xfrm>
            <a:off x="1414742" y="335845"/>
            <a:ext cx="936251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Грубые ошибки:</a:t>
            </a:r>
          </a:p>
          <a:p>
            <a:r>
              <a:rPr lang="ru-RU" sz="3600" dirty="0"/>
              <a:t> 1. Вычислительные ошибки в примерах и задачах.</a:t>
            </a:r>
          </a:p>
          <a:p>
            <a:r>
              <a:rPr lang="ru-RU" sz="3600" dirty="0"/>
              <a:t> 2. Ошибки на незнание порядка выполнения арифметических действий. </a:t>
            </a:r>
          </a:p>
          <a:p>
            <a:r>
              <a:rPr lang="ru-RU" sz="3600" dirty="0"/>
              <a:t>3. Неправильное решение задачи (пропуск действия, неправильный выбор действий, лишние действия). </a:t>
            </a:r>
          </a:p>
          <a:p>
            <a:r>
              <a:rPr lang="ru-RU" sz="3600" dirty="0"/>
              <a:t>4. Не решенная до конца задача или пример.</a:t>
            </a:r>
          </a:p>
          <a:p>
            <a:r>
              <a:rPr lang="ru-RU" sz="3600" dirty="0"/>
              <a:t> 5. Невыполненное задание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5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A269F5-9625-94B5-8AC5-69D33C72D29E}"/>
              </a:ext>
            </a:extLst>
          </p:cNvPr>
          <p:cNvSpPr txBox="1"/>
          <p:nvPr/>
        </p:nvSpPr>
        <p:spPr>
          <a:xfrm>
            <a:off x="954741" y="303509"/>
            <a:ext cx="1094590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Негрубые ошибки:</a:t>
            </a:r>
          </a:p>
          <a:p>
            <a:r>
              <a:rPr lang="ru-RU" sz="3200" dirty="0"/>
              <a:t> 1. Нерациональный прием вычислений. </a:t>
            </a:r>
          </a:p>
          <a:p>
            <a:r>
              <a:rPr lang="ru-RU" sz="3200" dirty="0"/>
              <a:t>2. Неправильная постановка вопроса к действию при решении задачи. </a:t>
            </a:r>
          </a:p>
          <a:p>
            <a:r>
              <a:rPr lang="ru-RU" sz="3200" dirty="0"/>
              <a:t>3. Неверно сформулированный ответ задачи.</a:t>
            </a:r>
          </a:p>
          <a:p>
            <a:r>
              <a:rPr lang="ru-RU" sz="3200" dirty="0"/>
              <a:t> 4. Неправильное списывание данных (чисел, знаков). 5. </a:t>
            </a:r>
            <a:r>
              <a:rPr lang="ru-RU" sz="3200" dirty="0" err="1"/>
              <a:t>Недоведение</a:t>
            </a:r>
            <a:r>
              <a:rPr lang="ru-RU" sz="3200" dirty="0"/>
              <a:t> до конца преобразований.</a:t>
            </a:r>
          </a:p>
          <a:p>
            <a:r>
              <a:rPr lang="ru-RU" sz="3200" dirty="0"/>
              <a:t> За грамматические ошибки, допущенные в работе, оценка по математике не снижается.</a:t>
            </a:r>
          </a:p>
          <a:p>
            <a:r>
              <a:rPr lang="ru-RU" sz="3200" dirty="0"/>
              <a:t> За неряшливо оформленную работу, несоблюдение правил каллиграфии оценка по математике снижается на 1 балл, но не ниже «3».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368595-6D91-DCCE-25DA-21F94DA5D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005" y="847165"/>
            <a:ext cx="715355" cy="25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FD432E-EECC-7151-AC3B-50269173DF6A}"/>
              </a:ext>
            </a:extLst>
          </p:cNvPr>
          <p:cNvSpPr txBox="1"/>
          <p:nvPr/>
        </p:nvSpPr>
        <p:spPr>
          <a:xfrm>
            <a:off x="147918" y="121024"/>
            <a:ext cx="1124174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ДИКТАНТ</a:t>
            </a:r>
          </a:p>
          <a:p>
            <a:r>
              <a:rPr lang="ru-RU" sz="2800" dirty="0"/>
              <a:t> </a:t>
            </a:r>
            <a:r>
              <a:rPr lang="ru-RU" sz="2800" b="1" dirty="0"/>
              <a:t>«5» - за работу, в которой нет ошибок.</a:t>
            </a:r>
          </a:p>
          <a:p>
            <a:r>
              <a:rPr lang="ru-RU" sz="2800" b="1" dirty="0"/>
              <a:t> «4» - за работу, в которой допущение 1-2 ошибки. </a:t>
            </a:r>
          </a:p>
          <a:p>
            <a:r>
              <a:rPr lang="ru-RU" sz="2800" b="1" dirty="0"/>
              <a:t>«3» - за работу, в которой допущено 3-5 ошибок. </a:t>
            </a:r>
          </a:p>
          <a:p>
            <a:r>
              <a:rPr lang="ru-RU" sz="2800" b="1" dirty="0"/>
              <a:t>«2» - за работу, в которой допущено более 5 ошибок. </a:t>
            </a:r>
          </a:p>
          <a:p>
            <a:r>
              <a:rPr lang="ru-RU" sz="2800" b="1" dirty="0"/>
              <a:t>Учет ошибок в диктанте:</a:t>
            </a:r>
          </a:p>
          <a:p>
            <a:r>
              <a:rPr lang="ru-RU" sz="2800" b="1" dirty="0"/>
              <a:t> 1. Повторная ошибка в одном и том же слове считается за 1 ошибку (например, ученик дважды в слове «песок» написал вместо «е» букву «и»). </a:t>
            </a:r>
          </a:p>
          <a:p>
            <a:r>
              <a:rPr lang="ru-RU" sz="2800" b="1" dirty="0"/>
              <a:t>2. Ошибки на одно и то же правило, допущенные в разных словах, считаются как две ошибки (например, ученик написал букву «т» вместо «д» в слове «лошадка» и букву «с» вместо «з» в слове «повозка».</a:t>
            </a:r>
          </a:p>
        </p:txBody>
      </p:sp>
    </p:spTree>
    <p:extLst>
      <p:ext uri="{BB962C8B-B14F-4D97-AF65-F5344CB8AC3E}">
        <p14:creationId xmlns:p14="http://schemas.microsoft.com/office/powerpoint/2010/main" val="138792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1141DF-4205-B2AA-2F84-7E12597E17BA}"/>
              </a:ext>
            </a:extLst>
          </p:cNvPr>
          <p:cNvSpPr txBox="1"/>
          <p:nvPr/>
        </p:nvSpPr>
        <p:spPr>
          <a:xfrm>
            <a:off x="470648" y="299479"/>
            <a:ext cx="1137621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Ошибкой считается:</a:t>
            </a:r>
          </a:p>
          <a:p>
            <a:r>
              <a:rPr lang="ru-RU" sz="3200" dirty="0"/>
              <a:t> 1. Нарушение орфографических правил при написании слов, включая ошибки на пропуск, перестановку, замену и вставку лишних букв в словах; 2. Неправильное написание слов, не регулируемых правилами, круг которых очерчен программой каждого класса (слова с непроверяемыми написаниями);</a:t>
            </a:r>
          </a:p>
          <a:p>
            <a:r>
              <a:rPr lang="ru-RU" sz="3200" dirty="0"/>
              <a:t> 3. Отсутствие знаков препинания, изученных в данный момент в соответствии с программой; отсутствие точки в конце предложения не считается за ошибку, если следующее предложение написано с большой буквы.</a:t>
            </a:r>
          </a:p>
        </p:txBody>
      </p:sp>
    </p:spTree>
    <p:extLst>
      <p:ext uri="{BB962C8B-B14F-4D97-AF65-F5344CB8AC3E}">
        <p14:creationId xmlns:p14="http://schemas.microsoft.com/office/powerpoint/2010/main" val="38283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9C063B-9B3E-B342-8381-1EF4083D72B9}"/>
              </a:ext>
            </a:extLst>
          </p:cNvPr>
          <p:cNvSpPr txBox="1"/>
          <p:nvPr/>
        </p:nvSpPr>
        <p:spPr>
          <a:xfrm>
            <a:off x="749674" y="556283"/>
            <a:ext cx="95104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ГРАММАТИЧЕСКОЕ ЗАДАНИЕ</a:t>
            </a:r>
          </a:p>
          <a:p>
            <a:r>
              <a:rPr lang="ru-RU" sz="3600" dirty="0"/>
              <a:t> «5» - без ошибок. </a:t>
            </a:r>
          </a:p>
          <a:p>
            <a:r>
              <a:rPr lang="ru-RU" sz="3600" dirty="0"/>
              <a:t>«4» - правильно выполнено не менее 3/4 заданий.</a:t>
            </a:r>
          </a:p>
          <a:p>
            <a:r>
              <a:rPr lang="ru-RU" sz="3600" dirty="0"/>
              <a:t> «3» - правильно выполнено не менее 1/2 заданий.</a:t>
            </a:r>
          </a:p>
          <a:p>
            <a:r>
              <a:rPr lang="ru-RU" sz="3600" dirty="0"/>
              <a:t> «2» - правильно выполнено менее 1/2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10483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87356A-F9C4-E1C4-F0DC-4CD6A61D8315}"/>
              </a:ext>
            </a:extLst>
          </p:cNvPr>
          <p:cNvSpPr txBox="1"/>
          <p:nvPr/>
        </p:nvSpPr>
        <p:spPr>
          <a:xfrm>
            <a:off x="510987" y="181957"/>
            <a:ext cx="1078454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КОНТРОЛЬНОЕ СПИСЫВАНИЕ</a:t>
            </a:r>
          </a:p>
          <a:p>
            <a:r>
              <a:rPr lang="ru-RU" sz="3200" dirty="0"/>
              <a:t> «5» - за безукоризненно выполненную работу, в которой нет исправлений.</a:t>
            </a:r>
          </a:p>
          <a:p>
            <a:r>
              <a:rPr lang="ru-RU" sz="3200" dirty="0"/>
              <a:t> «4» - за работу, в которой допущена 1 ошибка и 1 исправление или 2 исправления. </a:t>
            </a:r>
          </a:p>
          <a:p>
            <a:r>
              <a:rPr lang="ru-RU" sz="3200" dirty="0"/>
              <a:t>«3» - за работу, в которой допущены 2-3 ошибки. </a:t>
            </a:r>
          </a:p>
          <a:p>
            <a:r>
              <a:rPr lang="ru-RU" sz="3200" dirty="0"/>
              <a:t>«2» - за работу, в которой допущены 4 и более ошибок (2 класс); 3 и более ошибок (3-4 классы) </a:t>
            </a:r>
          </a:p>
          <a:p>
            <a:r>
              <a:rPr lang="ru-RU" sz="3200" dirty="0">
                <a:solidFill>
                  <a:srgbClr val="C00000"/>
                </a:solidFill>
              </a:rPr>
              <a:t>СЛОВАРНЫЙ ДИКТАНТ </a:t>
            </a:r>
          </a:p>
          <a:p>
            <a:r>
              <a:rPr lang="ru-RU" sz="3200" dirty="0"/>
              <a:t> «5» - без ошибок. </a:t>
            </a:r>
          </a:p>
          <a:p>
            <a:r>
              <a:rPr lang="ru-RU" sz="3200" dirty="0"/>
              <a:t>«4» - 1-2 ошибки и 1 исправление. </a:t>
            </a:r>
          </a:p>
          <a:p>
            <a:r>
              <a:rPr lang="ru-RU" sz="3200" dirty="0"/>
              <a:t>«3» - 3-4 ошибки и 1 исправление. </a:t>
            </a:r>
          </a:p>
          <a:p>
            <a:r>
              <a:rPr lang="ru-RU" sz="3200" dirty="0"/>
              <a:t>«2» - 5 и более ошибок.</a:t>
            </a:r>
          </a:p>
        </p:txBody>
      </p:sp>
    </p:spTree>
    <p:extLst>
      <p:ext uri="{BB962C8B-B14F-4D97-AF65-F5344CB8AC3E}">
        <p14:creationId xmlns:p14="http://schemas.microsoft.com/office/powerpoint/2010/main" val="3009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57993F-A398-5DCF-A6A2-4BA15AB85E95}"/>
              </a:ext>
            </a:extLst>
          </p:cNvPr>
          <p:cNvSpPr txBox="1"/>
          <p:nvPr/>
        </p:nvSpPr>
        <p:spPr>
          <a:xfrm>
            <a:off x="403412" y="295835"/>
            <a:ext cx="87439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ПРОВЕРОЧНЫЕ РАБОТЫ И ТЕСТЫ </a:t>
            </a:r>
          </a:p>
          <a:p>
            <a:r>
              <a:rPr lang="ru-RU" sz="4400" dirty="0"/>
              <a:t>«5» – 100% - 90% </a:t>
            </a:r>
          </a:p>
          <a:p>
            <a:r>
              <a:rPr lang="ru-RU" sz="4400" dirty="0"/>
              <a:t>«4» – 89% - 70% </a:t>
            </a:r>
          </a:p>
          <a:p>
            <a:r>
              <a:rPr lang="ru-RU" sz="4400" dirty="0"/>
              <a:t>«3» – 69% - 50% </a:t>
            </a:r>
          </a:p>
          <a:p>
            <a:r>
              <a:rPr lang="ru-RU" sz="4400" dirty="0"/>
              <a:t>«2» – 49% - 30% </a:t>
            </a:r>
          </a:p>
          <a:p>
            <a:r>
              <a:rPr lang="ru-RU" sz="4400" dirty="0"/>
              <a:t>«1» – менее 30%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614BEA-3D5C-A61D-76A2-5A052F617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95" y="1963427"/>
            <a:ext cx="2077492" cy="41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AE8339-9F0B-B4B5-3A1D-4F28D2D30AD8}"/>
              </a:ext>
            </a:extLst>
          </p:cNvPr>
          <p:cNvSpPr txBox="1"/>
          <p:nvPr/>
        </p:nvSpPr>
        <p:spPr>
          <a:xfrm>
            <a:off x="645459" y="428178"/>
            <a:ext cx="855569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ЧТЕНИЕ</a:t>
            </a:r>
          </a:p>
          <a:p>
            <a:r>
              <a:rPr lang="ru-RU" sz="3200" dirty="0"/>
              <a:t> Чтение наизусть </a:t>
            </a:r>
          </a:p>
          <a:p>
            <a:r>
              <a:rPr lang="ru-RU" sz="3200" dirty="0"/>
              <a:t>"5" - твердо, без подсказок, знает наизусть, выразительно читает. </a:t>
            </a:r>
          </a:p>
          <a:p>
            <a:r>
              <a:rPr lang="ru-RU" sz="3200" dirty="0"/>
              <a:t>"4" - знает стихотворение наизусть, но допускает при чтении перестановку слов, самостоятельно исправляет допущенные неточности. </a:t>
            </a:r>
          </a:p>
          <a:p>
            <a:r>
              <a:rPr lang="ru-RU" sz="3200" dirty="0"/>
              <a:t>"3" - читает наизусть, но при чтении обнаруживает нетвердое усвоение текста. </a:t>
            </a:r>
          </a:p>
          <a:p>
            <a:r>
              <a:rPr lang="ru-RU" sz="3200" dirty="0"/>
              <a:t>"2" - нарушает последовательность при чтении, не полностью воспроизводит текст. </a:t>
            </a:r>
          </a:p>
        </p:txBody>
      </p:sp>
    </p:spTree>
    <p:extLst>
      <p:ext uri="{BB962C8B-B14F-4D97-AF65-F5344CB8AC3E}">
        <p14:creationId xmlns:p14="http://schemas.microsoft.com/office/powerpoint/2010/main" val="16611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522" y1="6633" x2="46522" y2="6633"/>
                        <a14:foregroundMark x1="28696" y1="5102" x2="28696" y2="5102"/>
                        <a14:foregroundMark x1="20435" y1="3571" x2="20435" y2="3571"/>
                        <a14:foregroundMark x1="49130" y1="11224" x2="49130" y2="11224"/>
                        <a14:foregroundMark x1="55652" y1="7143" x2="55652" y2="7143"/>
                        <a14:foregroundMark x1="57826" y1="5612" x2="57826" y2="5612"/>
                        <a14:foregroundMark x1="63478" y1="8163" x2="63478" y2="8163"/>
                        <a14:foregroundMark x1="70870" y1="6122" x2="70870" y2="6122"/>
                        <a14:foregroundMark x1="76087" y1="3061" x2="76087" y2="3061"/>
                        <a14:foregroundMark x1="84783" y1="11224" x2="84783" y2="11224"/>
                        <a14:foregroundMark x1="88261" y1="39796" x2="88261" y2="39796"/>
                        <a14:foregroundMark x1="92609" y1="72449" x2="92609" y2="72449"/>
                        <a14:foregroundMark x1="87391" y1="86735" x2="87391" y2="86735"/>
                        <a14:foregroundMark x1="80870" y1="92347" x2="80870" y2="92347"/>
                        <a14:foregroundMark x1="63913" y1="97449" x2="63913" y2="97449"/>
                        <a14:foregroundMark x1="50000" y1="97449" x2="50000" y2="97449"/>
                        <a14:foregroundMark x1="42174" y1="95918" x2="42174" y2="95918"/>
                        <a14:foregroundMark x1="30435" y1="97449" x2="30435" y2="97449"/>
                        <a14:foregroundMark x1="19565" y1="93878" x2="19565" y2="93878"/>
                        <a14:foregroundMark x1="17826" y1="89286" x2="17826" y2="89286"/>
                        <a14:foregroundMark x1="11304" y1="83163" x2="11304" y2="83163"/>
                        <a14:foregroundMark x1="3043" y1="75510" x2="3043" y2="75510"/>
                        <a14:foregroundMark x1="9565" y1="72959" x2="9565" y2="72959"/>
                        <a14:foregroundMark x1="8261" y1="60204" x2="8261" y2="60204"/>
                        <a14:foregroundMark x1="10000" y1="43878" x2="10000" y2="43878"/>
                        <a14:foregroundMark x1="11739" y1="25000" x2="11739" y2="25000"/>
                        <a14:foregroundMark x1="11304" y1="11735" x2="11304" y2="11735"/>
                        <a14:foregroundMark x1="7826" y1="17857" x2="7826" y2="17857"/>
                        <a14:foregroundMark x1="16957" y1="5612" x2="16957" y2="5612"/>
                        <a14:foregroundMark x1="35217" y1="5102" x2="35217" y2="5102"/>
                        <a14:foregroundMark x1="39130" y1="4592" x2="39130" y2="4592"/>
                        <a14:foregroundMark x1="53913" y1="2551" x2="53913" y2="2551"/>
                        <a14:foregroundMark x1="62609" y1="5612" x2="62609" y2="5612"/>
                        <a14:foregroundMark x1="90870" y1="49490" x2="90870" y2="49490"/>
                        <a14:foregroundMark x1="90870" y1="59694" x2="90870" y2="59694"/>
                        <a14:foregroundMark x1="91304" y1="79592" x2="91304" y2="79592"/>
                        <a14:foregroundMark x1="97826" y1="75000" x2="97826" y2="75000"/>
                        <a14:foregroundMark x1="71304" y1="97449" x2="71304" y2="97449"/>
                        <a14:backgroundMark x1="67391" y1="2551" x2="67391" y2="2551"/>
                        <a14:backgroundMark x1="42174" y1="2551" x2="42174" y2="2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32656"/>
            <a:ext cx="1154956" cy="1219446"/>
          </a:xfrm>
          <a:prstGeom prst="rect">
            <a:avLst/>
          </a:prstGeom>
        </p:spPr>
      </p:pic>
      <p:sp>
        <p:nvSpPr>
          <p:cNvPr id="6" name="Content Placeholder 11"/>
          <p:cNvSpPr txBox="1">
            <a:spLocks/>
          </p:cNvSpPr>
          <p:nvPr/>
        </p:nvSpPr>
        <p:spPr>
          <a:xfrm>
            <a:off x="3208068" y="1268760"/>
            <a:ext cx="7002733" cy="216024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altLang="ko-KR" dirty="0">
              <a:solidFill>
                <a:srgbClr val="3E4C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0056" y="2726053"/>
            <a:ext cx="3965220" cy="39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C5973F-804A-8C75-F046-784FFDFCBD67}"/>
              </a:ext>
            </a:extLst>
          </p:cNvPr>
          <p:cNvSpPr txBox="1"/>
          <p:nvPr/>
        </p:nvSpPr>
        <p:spPr>
          <a:xfrm>
            <a:off x="1031101" y="1197429"/>
            <a:ext cx="6711328" cy="3057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5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4 классы </a:t>
            </a:r>
          </a:p>
          <a:p>
            <a:pPr algn="just">
              <a:spcAft>
                <a:spcPts val="800"/>
              </a:spcAft>
            </a:pPr>
            <a:r>
              <a:rPr lang="ru-RU" sz="4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Нормы оценок в начальной школе в соответствии с  ФГОС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CA32B-7E93-F09F-096E-903EF5A6BA59}"/>
              </a:ext>
            </a:extLst>
          </p:cNvPr>
          <p:cNvSpPr txBox="1"/>
          <p:nvPr/>
        </p:nvSpPr>
        <p:spPr>
          <a:xfrm>
            <a:off x="403412" y="305068"/>
            <a:ext cx="885152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Выразительное чтение стихотворения</a:t>
            </a:r>
          </a:p>
          <a:p>
            <a:r>
              <a:rPr lang="ru-RU" sz="4000" dirty="0"/>
              <a:t> Требования к выразительному чтению:</a:t>
            </a:r>
          </a:p>
          <a:p>
            <a:r>
              <a:rPr lang="ru-RU" sz="4000" dirty="0"/>
              <a:t> 1. Правильная постановка логического ударения.</a:t>
            </a:r>
          </a:p>
          <a:p>
            <a:r>
              <a:rPr lang="ru-RU" sz="4000" dirty="0"/>
              <a:t> 2. Соблюдение пауз.</a:t>
            </a:r>
          </a:p>
          <a:p>
            <a:r>
              <a:rPr lang="ru-RU" sz="4000" dirty="0"/>
              <a:t> 3. Правильный выбор темпа </a:t>
            </a:r>
          </a:p>
          <a:p>
            <a:r>
              <a:rPr lang="ru-RU" sz="4000" dirty="0"/>
              <a:t>4. Соблюдение нужной интонации.</a:t>
            </a:r>
          </a:p>
          <a:p>
            <a:r>
              <a:rPr lang="ru-RU" sz="4000" dirty="0"/>
              <a:t> 5. Безошибочное чтение.</a:t>
            </a:r>
          </a:p>
        </p:txBody>
      </p:sp>
    </p:spTree>
    <p:extLst>
      <p:ext uri="{BB962C8B-B14F-4D97-AF65-F5344CB8AC3E}">
        <p14:creationId xmlns:p14="http://schemas.microsoft.com/office/powerpoint/2010/main" val="14353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63712-4EF9-CB74-B946-D33E332EC6A4}"/>
              </a:ext>
            </a:extLst>
          </p:cNvPr>
          <p:cNvSpPr txBox="1"/>
          <p:nvPr/>
        </p:nvSpPr>
        <p:spPr>
          <a:xfrm>
            <a:off x="188259" y="161366"/>
            <a:ext cx="895910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Чтение по ролям</a:t>
            </a:r>
          </a:p>
          <a:p>
            <a:r>
              <a:rPr lang="ru-RU" sz="3200" dirty="0"/>
              <a:t> Требования к чтению по ролям:</a:t>
            </a:r>
          </a:p>
          <a:p>
            <a:r>
              <a:rPr lang="ru-RU" sz="3200" dirty="0"/>
              <a:t> 1. Своевременно начинать читать свои слова. </a:t>
            </a:r>
          </a:p>
          <a:p>
            <a:r>
              <a:rPr lang="ru-RU" sz="3200" dirty="0"/>
              <a:t>2. Подбирать правильную интонацию.</a:t>
            </a:r>
          </a:p>
          <a:p>
            <a:r>
              <a:rPr lang="ru-RU" sz="3200" dirty="0"/>
              <a:t> 3. Читать безошибочно. </a:t>
            </a:r>
          </a:p>
          <a:p>
            <a:r>
              <a:rPr lang="ru-RU" sz="3200" dirty="0"/>
              <a:t>4. Читать выразительно.</a:t>
            </a:r>
          </a:p>
          <a:p>
            <a:r>
              <a:rPr lang="ru-RU" sz="3200" dirty="0"/>
              <a:t>Оценки </a:t>
            </a:r>
          </a:p>
          <a:p>
            <a:r>
              <a:rPr lang="ru-RU" sz="3200" dirty="0"/>
              <a:t>"5" - выполнены все требования. </a:t>
            </a:r>
          </a:p>
          <a:p>
            <a:r>
              <a:rPr lang="ru-RU" sz="3200" dirty="0"/>
              <a:t>"4" - допущены ошибки по одному какому-то требованию. </a:t>
            </a:r>
          </a:p>
          <a:p>
            <a:r>
              <a:rPr lang="ru-RU" sz="3200" dirty="0"/>
              <a:t>"3" - допущены ошибки по двум требованиям. </a:t>
            </a:r>
          </a:p>
          <a:p>
            <a:r>
              <a:rPr lang="ru-RU" sz="3200" dirty="0"/>
              <a:t>"2" -допущены ошибки по трем требованиям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7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00CA72-96D7-8829-5A5B-77608EECBD6D}"/>
              </a:ext>
            </a:extLst>
          </p:cNvPr>
          <p:cNvSpPr txBox="1"/>
          <p:nvPr/>
        </p:nvSpPr>
        <p:spPr>
          <a:xfrm>
            <a:off x="416859" y="336177"/>
            <a:ext cx="970877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Пересказ </a:t>
            </a:r>
          </a:p>
          <a:p>
            <a:r>
              <a:rPr lang="ru-RU" sz="3200" dirty="0"/>
              <a:t>"5" - пересказывает содержание прочитанного самостоятельно, последовательно, не упуская главного (подробно или кратко, или по плану). </a:t>
            </a:r>
          </a:p>
          <a:p>
            <a:r>
              <a:rPr lang="ru-RU" sz="3200" dirty="0"/>
              <a:t>"4" -допускает 1-2 ошибки, неточности, сам исправляет их.</a:t>
            </a:r>
          </a:p>
          <a:p>
            <a:r>
              <a:rPr lang="ru-RU" sz="3200" dirty="0"/>
              <a:t> "3" - пересказывает при помощи наводящих вопросов учителя, не умеет последовательно передать содержание прочитанного, допускает речевые ошибки. </a:t>
            </a:r>
          </a:p>
          <a:p>
            <a:r>
              <a:rPr lang="ru-RU" sz="3200" dirty="0"/>
              <a:t>"2" - не может передать содержание прочитанного</a:t>
            </a:r>
          </a:p>
        </p:txBody>
      </p:sp>
    </p:spTree>
    <p:extLst>
      <p:ext uri="{BB962C8B-B14F-4D97-AF65-F5344CB8AC3E}">
        <p14:creationId xmlns:p14="http://schemas.microsoft.com/office/powerpoint/2010/main" val="12499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1EA4A-4158-6D2C-F59E-8AF51710E03E}"/>
              </a:ext>
            </a:extLst>
          </p:cNvPr>
          <p:cNvSpPr txBox="1"/>
          <p:nvPr/>
        </p:nvSpPr>
        <p:spPr>
          <a:xfrm>
            <a:off x="174812" y="201706"/>
            <a:ext cx="897254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Критерии и нормы оценки знаний и умений, обучающихся по ОКРУЖАЮЩЕМУ МИРУ- Контроль за уровнем достижений обучающихся по окружающему миру проводится в форме устной оценки и письменных работ: тестовых заданий, проверочных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41929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30A036-AE48-5848-B283-0E9B581699D4}"/>
              </a:ext>
            </a:extLst>
          </p:cNvPr>
          <p:cNvSpPr txBox="1"/>
          <p:nvPr/>
        </p:nvSpPr>
        <p:spPr>
          <a:xfrm>
            <a:off x="255494" y="201706"/>
            <a:ext cx="114837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Грубые ошибки:</a:t>
            </a:r>
          </a:p>
          <a:p>
            <a:r>
              <a:rPr lang="ru-RU" sz="2400" dirty="0"/>
              <a:t> - неправильное определение понятия, замена существенной характеристики понятия несущественной;</a:t>
            </a:r>
          </a:p>
          <a:p>
            <a:r>
              <a:rPr lang="ru-RU" sz="2400" dirty="0"/>
              <a:t> - нарушение последовательности в описании объекта (явления) в тех случаях, когда она является существенной; </a:t>
            </a:r>
          </a:p>
          <a:p>
            <a:r>
              <a:rPr lang="ru-RU" sz="2400" dirty="0"/>
              <a:t>-неправильное раскрытие (в рассказе-рассуждении) причины, закономерности, условия протекания того или иного изученного явления;</a:t>
            </a:r>
          </a:p>
          <a:p>
            <a:r>
              <a:rPr lang="ru-RU" sz="2400" dirty="0"/>
              <a:t> - ошибки в сравнении объектов, их классификации на группы по существенным признакам; </a:t>
            </a:r>
          </a:p>
          <a:p>
            <a:r>
              <a:rPr lang="ru-RU" sz="2400" dirty="0"/>
              <a:t>- незнание фактического материала, неумение привести самостоятельные примеры, подтверждающие высказанное суждение;</a:t>
            </a:r>
          </a:p>
          <a:p>
            <a:r>
              <a:rPr lang="ru-RU" sz="2400" dirty="0"/>
              <a:t> - отсутствие умения выполнять рисунок, схему, неправильное заполнение таблицы; неумение подтвердить свой ответ схемой, рисунком, иллюстративным материалом; </a:t>
            </a:r>
          </a:p>
        </p:txBody>
      </p:sp>
    </p:spTree>
    <p:extLst>
      <p:ext uri="{BB962C8B-B14F-4D97-AF65-F5344CB8AC3E}">
        <p14:creationId xmlns:p14="http://schemas.microsoft.com/office/powerpoint/2010/main" val="31260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95BB65-2C46-92A4-2717-2AE4C8415656}"/>
              </a:ext>
            </a:extLst>
          </p:cNvPr>
          <p:cNvSpPr txBox="1"/>
          <p:nvPr/>
        </p:nvSpPr>
        <p:spPr>
          <a:xfrm>
            <a:off x="121024" y="242047"/>
            <a:ext cx="115779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Критерии и нормы оценки знаний и умений, обучающихся по </a:t>
            </a:r>
            <a:r>
              <a:rPr lang="ru-RU" sz="2800" dirty="0">
                <a:solidFill>
                  <a:srgbClr val="C00000"/>
                </a:solidFill>
              </a:rPr>
              <a:t>ТЕХНОЛОГИИ</a:t>
            </a:r>
          </a:p>
          <a:p>
            <a:r>
              <a:rPr lang="ru-RU" sz="2800" dirty="0"/>
              <a:t> Оценка деятельности учащихся осуществляется в конце каждого урока. Работы оцениваются по следующим критериям: </a:t>
            </a:r>
          </a:p>
          <a:p>
            <a:r>
              <a:rPr lang="ru-RU" sz="2800" dirty="0"/>
              <a:t>• качество выполнения изучаемых на уроке приемов и операций и работы в целом;</a:t>
            </a:r>
          </a:p>
          <a:p>
            <a:r>
              <a:rPr lang="ru-RU" sz="2800" dirty="0"/>
              <a:t> • степень самостоятельности в выполнении работы; </a:t>
            </a:r>
          </a:p>
          <a:p>
            <a:r>
              <a:rPr lang="ru-RU" sz="2800" dirty="0"/>
              <a:t>• уровень творческой деятельности (репродуктивный, частично продуктивный, продуктивный), найденные продуктивные технические и технологические решения. Предпочтение отдается качественной оценке деятельности каждого ребенка на уроке: его творческим находкам в процессе наблюдений, размышлений и самореализации.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649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E98768-A8D4-7E35-B8C3-4840FDF40792}"/>
              </a:ext>
            </a:extLst>
          </p:cNvPr>
          <p:cNvSpPr txBox="1"/>
          <p:nvPr/>
        </p:nvSpPr>
        <p:spPr>
          <a:xfrm>
            <a:off x="443753" y="1"/>
            <a:ext cx="870360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"</a:t>
            </a:r>
            <a:r>
              <a:rPr lang="ru-RU" sz="2800" dirty="0"/>
              <a:t>5” ставится, если ученик выполнил работу в полном объеме с соблюдением необходимой последовательности, проявил организационно-трудовые умения (поддерживал чистоту рабочего места и порядок на столе, экономно расходовал материалы, работа аккуратная); изделие изготовлено с учетом установленных требований; полностью соблюдались правила техники безопасности. </a:t>
            </a:r>
          </a:p>
          <a:p>
            <a:r>
              <a:rPr lang="ru-RU" sz="2800" dirty="0"/>
              <a:t>“4” ставится, если работа выполнена не совсем аккуратно, измерения не достаточно точные, на рабочем месте нет должного порядка; изделие изготовлено с незначительными отклонениями; полностью соблюдались правила техники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4978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D2E2B1-9B84-CF10-B405-06E07F63A0E7}"/>
              </a:ext>
            </a:extLst>
          </p:cNvPr>
          <p:cNvSpPr txBox="1"/>
          <p:nvPr/>
        </p:nvSpPr>
        <p:spPr>
          <a:xfrm>
            <a:off x="215152" y="161366"/>
            <a:ext cx="11430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“</a:t>
            </a:r>
            <a:r>
              <a:rPr lang="ru-RU" sz="3200" dirty="0"/>
              <a:t>3” ставится, если работа выполнена правильно только наполовину, ученик неопрятно, неэкономно расходовал материал, изделие изготовлено с нарушением отдельных требований; не полностью соблюдались правила техники безопасности. «2» ставится, если имеют место существенные недостатки в планировании труда и организации рабочего места; неправильно выполнялись многие приемы труда; самостоятельность в работе почти отсутствовала; изделие изготовлено со значительными нарушениями требований;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не соблюдались многие правила техники безопасности.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6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C1717-425F-B2D8-A4D2-59FEC9762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432" y="1303490"/>
            <a:ext cx="9567135" cy="1793167"/>
          </a:xfrm>
        </p:spPr>
        <p:txBody>
          <a:bodyPr/>
          <a:lstStyle/>
          <a:p>
            <a:r>
              <a:rPr lang="ru-RU" dirty="0"/>
              <a:t>Отличных всем оценок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47660-BF55-8E64-6B6C-32A95789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370" y="2958353"/>
            <a:ext cx="3253347" cy="34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522" y1="6633" x2="46522" y2="6633"/>
                        <a14:foregroundMark x1="28696" y1="5102" x2="28696" y2="5102"/>
                        <a14:foregroundMark x1="20435" y1="3571" x2="20435" y2="3571"/>
                        <a14:foregroundMark x1="49130" y1="11224" x2="49130" y2="11224"/>
                        <a14:foregroundMark x1="55652" y1="7143" x2="55652" y2="7143"/>
                        <a14:foregroundMark x1="57826" y1="5612" x2="57826" y2="5612"/>
                        <a14:foregroundMark x1="63478" y1="8163" x2="63478" y2="8163"/>
                        <a14:foregroundMark x1="70870" y1="6122" x2="70870" y2="6122"/>
                        <a14:foregroundMark x1="76087" y1="3061" x2="76087" y2="3061"/>
                        <a14:foregroundMark x1="84783" y1="11224" x2="84783" y2="11224"/>
                        <a14:foregroundMark x1="88261" y1="39796" x2="88261" y2="39796"/>
                        <a14:foregroundMark x1="92609" y1="72449" x2="92609" y2="72449"/>
                        <a14:foregroundMark x1="87391" y1="86735" x2="87391" y2="86735"/>
                        <a14:foregroundMark x1="80870" y1="92347" x2="80870" y2="92347"/>
                        <a14:foregroundMark x1="63913" y1="97449" x2="63913" y2="97449"/>
                        <a14:foregroundMark x1="50000" y1="97449" x2="50000" y2="97449"/>
                        <a14:foregroundMark x1="42174" y1="95918" x2="42174" y2="95918"/>
                        <a14:foregroundMark x1="30435" y1="97449" x2="30435" y2="97449"/>
                        <a14:foregroundMark x1="19565" y1="93878" x2="19565" y2="93878"/>
                        <a14:foregroundMark x1="17826" y1="89286" x2="17826" y2="89286"/>
                        <a14:foregroundMark x1="11304" y1="83163" x2="11304" y2="83163"/>
                        <a14:foregroundMark x1="3043" y1="75510" x2="3043" y2="75510"/>
                        <a14:foregroundMark x1="9565" y1="72959" x2="9565" y2="72959"/>
                        <a14:foregroundMark x1="8261" y1="60204" x2="8261" y2="60204"/>
                        <a14:foregroundMark x1="10000" y1="43878" x2="10000" y2="43878"/>
                        <a14:foregroundMark x1="11739" y1="25000" x2="11739" y2="25000"/>
                        <a14:foregroundMark x1="11304" y1="11735" x2="11304" y2="11735"/>
                        <a14:foregroundMark x1="7826" y1="17857" x2="7826" y2="17857"/>
                        <a14:foregroundMark x1="16957" y1="5612" x2="16957" y2="5612"/>
                        <a14:foregroundMark x1="35217" y1="5102" x2="35217" y2="5102"/>
                        <a14:foregroundMark x1="39130" y1="4592" x2="39130" y2="4592"/>
                        <a14:foregroundMark x1="53913" y1="2551" x2="53913" y2="2551"/>
                        <a14:foregroundMark x1="62609" y1="5612" x2="62609" y2="5612"/>
                        <a14:foregroundMark x1="90870" y1="49490" x2="90870" y2="49490"/>
                        <a14:foregroundMark x1="90870" y1="59694" x2="90870" y2="59694"/>
                        <a14:foregroundMark x1="91304" y1="79592" x2="91304" y2="79592"/>
                        <a14:foregroundMark x1="97826" y1="75000" x2="97826" y2="75000"/>
                        <a14:foregroundMark x1="71304" y1="97449" x2="71304" y2="97449"/>
                        <a14:backgroundMark x1="67391" y1="2551" x2="67391" y2="2551"/>
                        <a14:backgroundMark x1="42174" y1="2551" x2="42174" y2="2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32656"/>
            <a:ext cx="1154956" cy="1219446"/>
          </a:xfrm>
          <a:prstGeom prst="rect">
            <a:avLst/>
          </a:prstGeom>
        </p:spPr>
      </p:pic>
      <p:sp>
        <p:nvSpPr>
          <p:cNvPr id="5" name="Content Placeholder 11"/>
          <p:cNvSpPr txBox="1">
            <a:spLocks/>
          </p:cNvSpPr>
          <p:nvPr/>
        </p:nvSpPr>
        <p:spPr>
          <a:xfrm>
            <a:off x="3208068" y="1268760"/>
            <a:ext cx="7002733" cy="46064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None/>
            </a:pPr>
            <a:r>
              <a:rPr lang="ru-RU" altLang="ko-KR" dirty="0">
                <a:solidFill>
                  <a:srgbClr val="3E4C99"/>
                </a:solidFill>
                <a:latin typeface="Arial" pitchFamily="34" charset="0"/>
                <a:cs typeface="Arial" pitchFamily="34" charset="0"/>
              </a:rPr>
              <a:t>Подзаголовок</a:t>
            </a:r>
            <a:endParaRPr lang="en-US" altLang="ko-KR" dirty="0">
              <a:solidFill>
                <a:srgbClr val="3E4C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631504" y="188640"/>
          <a:ext cx="8856984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183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11641C-1ABA-7B19-9CDA-43CB014D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64" y="289112"/>
            <a:ext cx="11164046" cy="62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42BD64-DBD4-878A-ADFA-CE855A3ED82A}"/>
              </a:ext>
            </a:extLst>
          </p:cNvPr>
          <p:cNvSpPr txBox="1"/>
          <p:nvPr/>
        </p:nvSpPr>
        <p:spPr>
          <a:xfrm>
            <a:off x="606056" y="117693"/>
            <a:ext cx="1073888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/>
              <a:t>Отметки вашего ребенка - это отметки ребенка, а не ваши. Прежде чем говорить с ребенком о них, убедитесь, что вами движут не эмоции, а разум. Говорите об отметке так, чтобы ребенок понимал, что он сделал не так, и одновременно понимал, что он любим вами по-прежнему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81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021948-A15A-CAB5-80F3-142ED144877B}"/>
              </a:ext>
            </a:extLst>
          </p:cNvPr>
          <p:cNvSpPr txBox="1"/>
          <p:nvPr/>
        </p:nvSpPr>
        <p:spPr>
          <a:xfrm>
            <a:off x="574158" y="0"/>
            <a:ext cx="11291777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Отметка - это обратная связь учителя ребенку, сигнал о том, как ребенок понял ту или иную тему, справился с заданием, и какие действия он должен предпринять, чтобы исправить ситуацию. Учите ребенка переживать как успехи, так и неудачи. Второклассник пока не может самостоятельно проанализировать свои ошибки и понять, что же нужно делать. </a:t>
            </a:r>
          </a:p>
        </p:txBody>
      </p:sp>
    </p:spTree>
    <p:extLst>
      <p:ext uri="{BB962C8B-B14F-4D97-AF65-F5344CB8AC3E}">
        <p14:creationId xmlns:p14="http://schemas.microsoft.com/office/powerpoint/2010/main" val="11756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BA9F56-F508-A599-5388-E944EE487BFF}"/>
              </a:ext>
            </a:extLst>
          </p:cNvPr>
          <p:cNvSpPr txBox="1"/>
          <p:nvPr/>
        </p:nvSpPr>
        <p:spPr>
          <a:xfrm>
            <a:off x="349102" y="372140"/>
            <a:ext cx="1149379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Несколько рекомендаций из памятки для родителей, как относиться к оценкам ребёнка:</a:t>
            </a:r>
          </a:p>
          <a:p>
            <a:r>
              <a:rPr lang="ru-RU" sz="3600" dirty="0"/>
              <a:t>Не ругать за плохую оценку. Ребёнок хочет быть в глазах родителей хорошим, и негативную реакцию на оценки воспринимает не как реакцию на знания и вложенный труд, а как оценку своей личности. </a:t>
            </a:r>
          </a:p>
          <a:p>
            <a:r>
              <a:rPr lang="ru-RU" sz="3600" dirty="0"/>
              <a:t>Сочувствовать ребёнку, если он долго трудился, но результат невысок. Важно объяснить, что важны знания, которые можно приобрести в результате ежедневного упорного труда.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8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47E3C5-CB06-D064-A70D-02E44E197103}"/>
              </a:ext>
            </a:extLst>
          </p:cNvPr>
          <p:cNvSpPr txBox="1"/>
          <p:nvPr/>
        </p:nvSpPr>
        <p:spPr>
          <a:xfrm>
            <a:off x="127591" y="74429"/>
            <a:ext cx="1198289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Не заставлять ребёнка вымаливать оценку в конце четверти ради душевного спокойствия родителей. Также не стоит учить ребёнка ловчить, унижаться и приспосабливаться ради высокой отметки. </a:t>
            </a:r>
          </a:p>
          <a:p>
            <a:r>
              <a:rPr lang="ru-RU" sz="3200" dirty="0"/>
              <a:t>Не выражать сомнений по поводу объективности выставленной оценки вслух. Если есть сомнения, стоит пойти в школу и попытаться объективно разобраться в ситуации. </a:t>
            </a:r>
          </a:p>
          <a:p>
            <a:r>
              <a:rPr lang="ru-RU" sz="3200" dirty="0"/>
              <a:t>Не обвинять беспричинно других взрослых и одноклассников в проблемах ребёнка. </a:t>
            </a:r>
          </a:p>
          <a:p>
            <a:r>
              <a:rPr lang="ru-RU" sz="3200" dirty="0"/>
              <a:t>Поддерживать ребёнка в его, пусть не очень значительных, но победах над собой, над своей ленью. </a:t>
            </a:r>
          </a:p>
        </p:txBody>
      </p:sp>
    </p:spTree>
    <p:extLst>
      <p:ext uri="{BB962C8B-B14F-4D97-AF65-F5344CB8AC3E}">
        <p14:creationId xmlns:p14="http://schemas.microsoft.com/office/powerpoint/2010/main" val="8161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E1C136-67BC-F4B7-3E48-AB481A70A229}"/>
              </a:ext>
            </a:extLst>
          </p:cNvPr>
          <p:cNvSpPr txBox="1"/>
          <p:nvPr/>
        </p:nvSpPr>
        <p:spPr>
          <a:xfrm>
            <a:off x="233915" y="202020"/>
            <a:ext cx="1178087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/>
              <a:t>Устраивать праздники по случаю получения отличной отметки. Хорошее, как и плохое, запоминается ребёнком надолго и его хочется повторить. </a:t>
            </a:r>
          </a:p>
          <a:p>
            <a:r>
              <a:rPr lang="ru-RU" sz="4800" dirty="0"/>
              <a:t>Помогать ребёнку понять, что оценка — его личная ответственность, особенно в средней и старшей школе. Это результат его собственной работы и усилий. </a:t>
            </a:r>
          </a:p>
        </p:txBody>
      </p:sp>
    </p:spTree>
    <p:extLst>
      <p:ext uri="{BB962C8B-B14F-4D97-AF65-F5344CB8AC3E}">
        <p14:creationId xmlns:p14="http://schemas.microsoft.com/office/powerpoint/2010/main" val="26169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1790</Words>
  <Application>Microsoft Office PowerPoint</Application>
  <PresentationFormat>Широкоэкранный</PresentationFormat>
  <Paragraphs>132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Times New Roman</vt:lpstr>
      <vt:lpstr>Trebuchet MS</vt:lpstr>
      <vt:lpstr>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Отличных всем оценок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Алина Куницына</dc:creator>
  <cp:lastModifiedBy>Алина Куницына</cp:lastModifiedBy>
  <cp:revision>6</cp:revision>
  <dcterms:created xsi:type="dcterms:W3CDTF">2024-09-08T10:36:40Z</dcterms:created>
  <dcterms:modified xsi:type="dcterms:W3CDTF">2025-04-15T15:52:00Z</dcterms:modified>
</cp:coreProperties>
</file>